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67"/>
  </p:notesMasterIdLst>
  <p:handoutMasterIdLst>
    <p:handoutMasterId r:id="rId68"/>
  </p:handoutMasterIdLst>
  <p:sldIdLst>
    <p:sldId id="473" r:id="rId2"/>
    <p:sldId id="485" r:id="rId3"/>
    <p:sldId id="475" r:id="rId4"/>
    <p:sldId id="476" r:id="rId5"/>
    <p:sldId id="477" r:id="rId6"/>
    <p:sldId id="478" r:id="rId7"/>
    <p:sldId id="479" r:id="rId8"/>
    <p:sldId id="498" r:id="rId9"/>
    <p:sldId id="499" r:id="rId10"/>
    <p:sldId id="500" r:id="rId11"/>
    <p:sldId id="457" r:id="rId12"/>
    <p:sldId id="464" r:id="rId13"/>
    <p:sldId id="448" r:id="rId14"/>
    <p:sldId id="449" r:id="rId15"/>
    <p:sldId id="435" r:id="rId16"/>
    <p:sldId id="469" r:id="rId17"/>
    <p:sldId id="471" r:id="rId18"/>
    <p:sldId id="489" r:id="rId19"/>
    <p:sldId id="440" r:id="rId20"/>
    <p:sldId id="441" r:id="rId21"/>
    <p:sldId id="491" r:id="rId22"/>
    <p:sldId id="492" r:id="rId23"/>
    <p:sldId id="493" r:id="rId24"/>
    <p:sldId id="501" r:id="rId25"/>
    <p:sldId id="407" r:id="rId26"/>
    <p:sldId id="408" r:id="rId27"/>
    <p:sldId id="481" r:id="rId28"/>
    <p:sldId id="504" r:id="rId29"/>
    <p:sldId id="505" r:id="rId30"/>
    <p:sldId id="506" r:id="rId31"/>
    <p:sldId id="507" r:id="rId32"/>
    <p:sldId id="495" r:id="rId33"/>
    <p:sldId id="496" r:id="rId34"/>
    <p:sldId id="472" r:id="rId35"/>
    <p:sldId id="454" r:id="rId36"/>
    <p:sldId id="446" r:id="rId37"/>
    <p:sldId id="416" r:id="rId38"/>
    <p:sldId id="417" r:id="rId39"/>
    <p:sldId id="466" r:id="rId40"/>
    <p:sldId id="460" r:id="rId41"/>
    <p:sldId id="461" r:id="rId42"/>
    <p:sldId id="462" r:id="rId43"/>
    <p:sldId id="463" r:id="rId44"/>
    <p:sldId id="422" r:id="rId45"/>
    <p:sldId id="423" r:id="rId46"/>
    <p:sldId id="483" r:id="rId47"/>
    <p:sldId id="484" r:id="rId48"/>
    <p:sldId id="467" r:id="rId49"/>
    <p:sldId id="424" r:id="rId50"/>
    <p:sldId id="511" r:id="rId51"/>
    <p:sldId id="512" r:id="rId52"/>
    <p:sldId id="510" r:id="rId53"/>
    <p:sldId id="509" r:id="rId54"/>
    <p:sldId id="468" r:id="rId55"/>
    <p:sldId id="431" r:id="rId56"/>
    <p:sldId id="432" r:id="rId57"/>
    <p:sldId id="433" r:id="rId58"/>
    <p:sldId id="413" r:id="rId59"/>
    <p:sldId id="428" r:id="rId60"/>
    <p:sldId id="442" r:id="rId61"/>
    <p:sldId id="429" r:id="rId62"/>
    <p:sldId id="430" r:id="rId63"/>
    <p:sldId id="486" r:id="rId64"/>
    <p:sldId id="497" r:id="rId65"/>
    <p:sldId id="502" r:id="rId66"/>
  </p:sldIdLst>
  <p:sldSz cx="12192000" cy="6858000"/>
  <p:notesSz cx="7099300" cy="10234613"/>
  <p:custDataLst>
    <p:tags r:id="rId6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99FF"/>
    <a:srgbClr val="FFCCCC"/>
    <a:srgbClr val="FFCCFF"/>
    <a:srgbClr val="BDE6B2"/>
    <a:srgbClr val="FFFF00"/>
    <a:srgbClr val="3333FF"/>
    <a:srgbClr val="FF3300"/>
    <a:srgbClr val="CC00CC"/>
    <a:srgbClr val="66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6" autoAdjust="0"/>
    <p:restoredTop sz="94586" autoAdjust="0"/>
  </p:normalViewPr>
  <p:slideViewPr>
    <p:cSldViewPr>
      <p:cViewPr>
        <p:scale>
          <a:sx n="95" d="100"/>
          <a:sy n="95" d="100"/>
        </p:scale>
        <p:origin x="416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tags" Target="tags/tag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0FF84380-B695-4AAA-BD6D-02A02864A8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49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7BDF81BA-2724-47AE-8C5A-18C6541FAE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8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  <a:endParaRPr lang="en-US" sz="1200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94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Fall</a:t>
            </a:r>
            <a:r>
              <a:rPr lang="en-US" baseline="0" dirty="0" smtClean="0"/>
              <a:t> 2013, and Spring 2014-2016, this lecture has never been finished on time. At best, lecturers seem to make it to the “features”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6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79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72DA2-3CE2-4D8F-8D36-0B42681375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16CB4-232B-44FE-B9B7-35A4219F0F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E9712-67AD-4F8B-8E43-C0603CB0E6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B8590-D25A-427F-820A-B82C7A4232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C5193-1026-4794-8663-01E65A01DB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C84FA-3003-4F13-B610-A564542E36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268BA-431C-4D9E-849E-30926F997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9A438-0B24-4EB8-B981-2260CC8E5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99CB0-FC20-4D9A-A29C-89F5F9414B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93E6A-B6F6-4BDF-AD15-C93DDC5582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DBD443E1-4B43-4BA2-A59F-0DCD9251A84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50.png"/><Relationship Id="rId5" Type="http://schemas.openxmlformats.org/officeDocument/2006/relationships/image" Target="../media/image260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6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6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4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tags" Target="../tags/tag26.xml"/><Relationship Id="rId4" Type="http://schemas.openxmlformats.org/officeDocument/2006/relationships/tags" Target="../tags/tag27.xml"/><Relationship Id="rId5" Type="http://schemas.openxmlformats.org/officeDocument/2006/relationships/tags" Target="../tags/tag28.xml"/><Relationship Id="rId6" Type="http://schemas.openxmlformats.org/officeDocument/2006/relationships/tags" Target="../tags/tag29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0.tiff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48.png"/><Relationship Id="rId9" Type="http://schemas.openxmlformats.org/officeDocument/2006/relationships/image" Target="../media/image45.png"/><Relationship Id="rId10" Type="http://schemas.openxmlformats.org/officeDocument/2006/relationships/image" Target="../media/image47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40.tiff"/><Relationship Id="rId1" Type="http://schemas.openxmlformats.org/officeDocument/2006/relationships/tags" Target="../tags/tag31.xml"/><Relationship Id="rId2" Type="http://schemas.openxmlformats.org/officeDocument/2006/relationships/tags" Target="../tags/tag32.xml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Relationship Id="rId7" Type="http://schemas.openxmlformats.org/officeDocument/2006/relationships/image" Target="../media/image40.tiff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00.png"/><Relationship Id="rId5" Type="http://schemas.openxmlformats.org/officeDocument/2006/relationships/image" Target="../media/image510.png"/><Relationship Id="rId6" Type="http://schemas.openxmlformats.org/officeDocument/2006/relationships/image" Target="../media/image520.png"/><Relationship Id="rId7" Type="http://schemas.openxmlformats.org/officeDocument/2006/relationships/image" Target="../media/image530.png"/><Relationship Id="rId8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50.png"/><Relationship Id="rId10" Type="http://schemas.openxmlformats.org/officeDocument/2006/relationships/tags" Target="../tags/tag44.xml"/><Relationship Id="rId11" Type="http://schemas.openxmlformats.org/officeDocument/2006/relationships/tags" Target="../tags/tag45.xml"/><Relationship Id="rId12" Type="http://schemas.openxmlformats.org/officeDocument/2006/relationships/tags" Target="../tags/tag46.xml"/><Relationship Id="rId13" Type="http://schemas.openxmlformats.org/officeDocument/2006/relationships/slideLayout" Target="../slideLayouts/slideLayout2.xml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1" Type="http://schemas.openxmlformats.org/officeDocument/2006/relationships/tags" Target="../tags/tag35.xml"/><Relationship Id="rId2" Type="http://schemas.openxmlformats.org/officeDocument/2006/relationships/tags" Target="../tags/tag36.xml"/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tags" Target="../tags/tag39.xml"/><Relationship Id="rId6" Type="http://schemas.openxmlformats.org/officeDocument/2006/relationships/tags" Target="../tags/tag40.xml"/><Relationship Id="rId7" Type="http://schemas.openxmlformats.org/officeDocument/2006/relationships/tags" Target="../tags/tag41.xml"/><Relationship Id="rId8" Type="http://schemas.openxmlformats.org/officeDocument/2006/relationships/tags" Target="../tags/tag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50.png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" Type="http://schemas.openxmlformats.org/officeDocument/2006/relationships/tags" Target="../tags/tag49.xml"/><Relationship Id="rId2" Type="http://schemas.openxmlformats.org/officeDocument/2006/relationships/tags" Target="../tags/tag50.xml"/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tags" Target="../tags/tag53.xml"/><Relationship Id="rId6" Type="http://schemas.openxmlformats.org/officeDocument/2006/relationships/tags" Target="../tags/tag54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4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" Type="http://schemas.openxmlformats.org/officeDocument/2006/relationships/tags" Target="../tags/tag55.xml"/><Relationship Id="rId2" Type="http://schemas.openxmlformats.org/officeDocument/2006/relationships/tags" Target="../tags/tag56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" Type="http://schemas.openxmlformats.org/officeDocument/2006/relationships/tags" Target="../tags/tag59.xml"/><Relationship Id="rId2" Type="http://schemas.openxmlformats.org/officeDocument/2006/relationships/tags" Target="../tags/tag60.xml"/><Relationship Id="rId3" Type="http://schemas.openxmlformats.org/officeDocument/2006/relationships/tags" Target="../tags/tag61.xml"/><Relationship Id="rId4" Type="http://schemas.openxmlformats.org/officeDocument/2006/relationships/tags" Target="../tags/tag62.xml"/><Relationship Id="rId5" Type="http://schemas.openxmlformats.org/officeDocument/2006/relationships/tags" Target="../tags/tag6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63.png"/><Relationship Id="rId1" Type="http://schemas.openxmlformats.org/officeDocument/2006/relationships/tags" Target="../tags/tag65.xml"/><Relationship Id="rId2" Type="http://schemas.openxmlformats.org/officeDocument/2006/relationships/tags" Target="../tags/tag6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10.png"/><Relationship Id="rId7" Type="http://schemas.openxmlformats.org/officeDocument/2006/relationships/image" Target="../media/image8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tags" Target="../tags/tag67.xml"/><Relationship Id="rId2" Type="http://schemas.openxmlformats.org/officeDocument/2006/relationships/tags" Target="../tags/tag6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6.png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6.png"/><Relationship Id="rId1" Type="http://schemas.openxmlformats.org/officeDocument/2006/relationships/tags" Target="../tags/tag71.xml"/><Relationship Id="rId2" Type="http://schemas.openxmlformats.org/officeDocument/2006/relationships/tags" Target="../tags/tag7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4" Type="http://schemas.openxmlformats.org/officeDocument/2006/relationships/tags" Target="../tags/tag76.xml"/><Relationship Id="rId5" Type="http://schemas.openxmlformats.org/officeDocument/2006/relationships/tags" Target="../tags/tag77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" Type="http://schemas.openxmlformats.org/officeDocument/2006/relationships/tags" Target="../tags/tag73.xml"/><Relationship Id="rId2" Type="http://schemas.openxmlformats.org/officeDocument/2006/relationships/tags" Target="../tags/tag7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4" Type="http://schemas.openxmlformats.org/officeDocument/2006/relationships/tags" Target="../tags/tag81.xml"/><Relationship Id="rId5" Type="http://schemas.openxmlformats.org/officeDocument/2006/relationships/tags" Target="../tags/tag82.xml"/><Relationship Id="rId6" Type="http://schemas.openxmlformats.org/officeDocument/2006/relationships/tags" Target="../tags/tag83.xml"/><Relationship Id="rId7" Type="http://schemas.openxmlformats.org/officeDocument/2006/relationships/tags" Target="../tags/tag84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12.png"/><Relationship Id="rId1" Type="http://schemas.openxmlformats.org/officeDocument/2006/relationships/tags" Target="../tags/tag78.xml"/><Relationship Id="rId2" Type="http://schemas.openxmlformats.org/officeDocument/2006/relationships/tags" Target="../tags/tag7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4" Type="http://schemas.openxmlformats.org/officeDocument/2006/relationships/tags" Target="../tags/tag88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" Type="http://schemas.openxmlformats.org/officeDocument/2006/relationships/tags" Target="../tags/tag85.xml"/><Relationship Id="rId2" Type="http://schemas.openxmlformats.org/officeDocument/2006/relationships/tags" Target="../tags/tag8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4.png"/><Relationship Id="rId1" Type="http://schemas.openxmlformats.org/officeDocument/2006/relationships/tags" Target="../tags/tag89.xml"/><Relationship Id="rId2" Type="http://schemas.openxmlformats.org/officeDocument/2006/relationships/tags" Target="../tags/tag9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1" Type="http://schemas.openxmlformats.org/officeDocument/2006/relationships/tags" Target="../tags/tag93.xml"/><Relationship Id="rId2" Type="http://schemas.openxmlformats.org/officeDocument/2006/relationships/tags" Target="../tags/tag9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79551"/>
            <a:ext cx="6858000" cy="4987925"/>
          </a:xfrm>
        </p:spPr>
        <p:txBody>
          <a:bodyPr/>
          <a:lstStyle/>
          <a:p>
            <a:r>
              <a:rPr lang="en-US" sz="2400" dirty="0" smtClean="0"/>
              <a:t>Project 4</a:t>
            </a:r>
            <a:endParaRPr lang="en-US" sz="2400" dirty="0"/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 smtClean="0">
                <a:solidFill>
                  <a:srgbClr val="FF0000"/>
                </a:solidFill>
              </a:rPr>
              <a:t>ue yesterday 4/4 at 11:59pm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Homework </a:t>
            </a:r>
            <a:r>
              <a:rPr lang="en-US" sz="2400" dirty="0"/>
              <a:t>7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 smtClean="0">
                <a:solidFill>
                  <a:srgbClr val="FF0000"/>
                </a:solidFill>
              </a:rPr>
              <a:t>ue today </a:t>
            </a:r>
            <a:r>
              <a:rPr lang="en-US" sz="2000" dirty="0">
                <a:solidFill>
                  <a:srgbClr val="FF0000"/>
                </a:solidFill>
              </a:rPr>
              <a:t>4</a:t>
            </a:r>
            <a:r>
              <a:rPr lang="en-US" sz="2000" dirty="0" smtClean="0">
                <a:solidFill>
                  <a:srgbClr val="FF0000"/>
                </a:solidFill>
              </a:rPr>
              <a:t>/</a:t>
            </a:r>
            <a:r>
              <a:rPr lang="en-US" sz="2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at 11:</a:t>
            </a:r>
            <a:r>
              <a:rPr lang="en-US" sz="2000" dirty="0" smtClean="0">
                <a:solidFill>
                  <a:srgbClr val="FF0000"/>
                </a:solidFill>
              </a:rPr>
              <a:t>59pm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Homework 8</a:t>
            </a:r>
          </a:p>
          <a:p>
            <a:pPr lvl="1"/>
            <a:r>
              <a:rPr lang="en-US" sz="2000" dirty="0" smtClean="0">
                <a:solidFill>
                  <a:srgbClr val="FF3300"/>
                </a:solidFill>
              </a:rPr>
              <a:t>Coming out soon, due Tuesday 4/12</a:t>
            </a:r>
            <a:endParaRPr lang="en-US" sz="2000" dirty="0">
              <a:solidFill>
                <a:srgbClr val="FF3300"/>
              </a:solidFill>
            </a:endParaRPr>
          </a:p>
          <a:p>
            <a:endParaRPr lang="en-US" sz="2400" dirty="0" smtClean="0"/>
          </a:p>
          <a:p>
            <a:r>
              <a:rPr lang="en-US" sz="2400" dirty="0">
                <a:solidFill>
                  <a:srgbClr val="3333FF"/>
                </a:solidFill>
              </a:rPr>
              <a:t>Project 5 Ghostbusters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coming out soon</a:t>
            </a:r>
          </a:p>
          <a:p>
            <a:endParaRPr lang="en-US" sz="2400" dirty="0"/>
          </a:p>
          <a:p>
            <a:pPr lvl="1"/>
            <a:endParaRPr lang="en-US" sz="2000" dirty="0" smtClean="0"/>
          </a:p>
          <a:p>
            <a:pPr lvl="1"/>
            <a:endParaRPr lang="en-US" sz="1600" dirty="0" smtClean="0"/>
          </a:p>
          <a:p>
            <a:pPr eaLnBrk="1" hangingPunct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7602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Inference Example: Spam Filtering</a:t>
            </a:r>
          </a:p>
        </p:txBody>
      </p:sp>
      <p:graphicFrame>
        <p:nvGraphicFramePr>
          <p:cNvPr id="129843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50959"/>
              </p:ext>
            </p:extLst>
          </p:nvPr>
        </p:nvGraphicFramePr>
        <p:xfrm>
          <a:off x="2590800" y="1371600"/>
          <a:ext cx="6858000" cy="4267200"/>
        </p:xfrm>
        <a:graphic>
          <a:graphicData uri="http://schemas.openxmlformats.org/drawingml/2006/table">
            <a:tbl>
              <a:tblPr/>
              <a:tblGrid>
                <a:gridCol w="1371600"/>
                <a:gridCol w="1371600"/>
                <a:gridCol w="1371600"/>
                <a:gridCol w="1371600"/>
                <a:gridCol w="1371600"/>
              </a:tblGrid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Word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P(w|spam)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P(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w|ham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)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ln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P(spam,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words)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ln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P(ham, 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words)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(prior)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0.33333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0.66666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-1.1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-0.4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Gary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0.00002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0.00021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-11.8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-8.9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would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0.00069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0.00084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-19.1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-16.0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you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0.00881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0.00304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-23.8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-21.8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like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0.00086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0.00083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-30.9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-28.9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to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0.01517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0.01339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-35.1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-33.2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lose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0.00008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-44.5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-44.0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weight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0.00016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-53.3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-55.0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while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0.00027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0.00027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-61.5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-63.2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you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0.00881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0.00304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-66.2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-69.0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sleep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0.00006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-76.0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-80.5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98512" name="Text Box 80"/>
          <p:cNvSpPr txBox="1">
            <a:spLocks noChangeArrowheads="1"/>
          </p:cNvSpPr>
          <p:nvPr/>
        </p:nvSpPr>
        <p:spPr bwMode="auto">
          <a:xfrm>
            <a:off x="7391400" y="5943600"/>
            <a:ext cx="220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P(spam | w) = 98.9</a:t>
            </a:r>
          </a:p>
        </p:txBody>
      </p:sp>
      <p:sp>
        <p:nvSpPr>
          <p:cNvPr id="1298513" name="Line 81"/>
          <p:cNvSpPr>
            <a:spLocks noChangeShapeType="1"/>
          </p:cNvSpPr>
          <p:nvPr/>
        </p:nvSpPr>
        <p:spPr bwMode="auto">
          <a:xfrm>
            <a:off x="7315200" y="57912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8514" name="Rectangle 82"/>
          <p:cNvSpPr>
            <a:spLocks noChangeArrowheads="1"/>
          </p:cNvSpPr>
          <p:nvPr/>
        </p:nvSpPr>
        <p:spPr bwMode="auto">
          <a:xfrm>
            <a:off x="2590800" y="3352800"/>
            <a:ext cx="6858000" cy="228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8515" name="Rectangle 83"/>
          <p:cNvSpPr>
            <a:spLocks noChangeArrowheads="1"/>
          </p:cNvSpPr>
          <p:nvPr/>
        </p:nvSpPr>
        <p:spPr bwMode="auto">
          <a:xfrm>
            <a:off x="2590800" y="2971800"/>
            <a:ext cx="6858000" cy="266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8516" name="Rectangle 84"/>
          <p:cNvSpPr>
            <a:spLocks noChangeArrowheads="1"/>
          </p:cNvSpPr>
          <p:nvPr/>
        </p:nvSpPr>
        <p:spPr bwMode="auto">
          <a:xfrm>
            <a:off x="2590800" y="2667000"/>
            <a:ext cx="6858000" cy="297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8517" name="Rectangle 85"/>
          <p:cNvSpPr>
            <a:spLocks noChangeArrowheads="1"/>
          </p:cNvSpPr>
          <p:nvPr/>
        </p:nvSpPr>
        <p:spPr bwMode="auto">
          <a:xfrm>
            <a:off x="2590800" y="2286000"/>
            <a:ext cx="6858000" cy="342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829800" y="1117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381565" y="1891269"/>
            <a:ext cx="2038350" cy="484664"/>
            <a:chOff x="9505950" y="1961802"/>
            <a:chExt cx="2038350" cy="484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0020300" y="1961802"/>
                  <a:ext cx="1524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(0.66666×0.00021)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0300" y="1961802"/>
                  <a:ext cx="152400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5560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>
              <a:stCxn id="3" idx="1"/>
            </p:cNvCxnSpPr>
            <p:nvPr/>
          </p:nvCxnSpPr>
          <p:spPr>
            <a:xfrm flipH="1">
              <a:off x="9505950" y="2146468"/>
              <a:ext cx="514350" cy="2999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9182100" y="5226734"/>
            <a:ext cx="2247900" cy="716866"/>
            <a:chOff x="9563100" y="1721534"/>
            <a:chExt cx="2247900" cy="716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87000" y="1721534"/>
                  <a:ext cx="1524000" cy="652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−76.0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−76.0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−80.5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000" y="1721534"/>
                  <a:ext cx="1524000" cy="6527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9563100" y="2047906"/>
              <a:ext cx="723900" cy="3904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6759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8512" grpId="0"/>
      <p:bldP spid="1298513" grpId="0" animBg="1"/>
      <p:bldP spid="1298514" grpId="0" animBg="1"/>
      <p:bldP spid="1298515" grpId="0" animBg="1"/>
      <p:bldP spid="1298516" grpId="0" animBg="1"/>
      <p:bldP spid="12985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Machine Learning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595436"/>
            <a:ext cx="103632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Up until now: how to use a model to make optimal decisions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Machine learning: how to acquire a model from data / experience</a:t>
            </a:r>
          </a:p>
          <a:p>
            <a:pPr lvl="1" eaLnBrk="1" hangingPunct="1"/>
            <a:r>
              <a:rPr lang="en-US" sz="2400" dirty="0" smtClean="0"/>
              <a:t>Learning parameters (e.g. probabilities) (as in our warm up example)</a:t>
            </a:r>
          </a:p>
          <a:p>
            <a:pPr lvl="1" eaLnBrk="1" hangingPunct="1"/>
            <a:r>
              <a:rPr lang="en-US" sz="2400" dirty="0" smtClean="0"/>
              <a:t>Learning structure (e.g. BN graphs)</a:t>
            </a:r>
          </a:p>
          <a:p>
            <a:pPr lvl="1" eaLnBrk="1" hangingPunct="1"/>
            <a:r>
              <a:rPr lang="is-IS" sz="2400" dirty="0" smtClean="0"/>
              <a:t>…</a:t>
            </a:r>
            <a:r>
              <a:rPr lang="en-US" sz="2400" dirty="0" smtClean="0"/>
              <a:t>a</a:t>
            </a:r>
            <a:r>
              <a:rPr lang="en-US" sz="2400" dirty="0" smtClean="0"/>
              <a:t>nd more! (some in 188, but tons more in 189)</a:t>
            </a:r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r>
              <a:rPr lang="en-US" sz="2800" dirty="0" smtClean="0"/>
              <a:t>Today: model-based classification with Naive </a:t>
            </a:r>
            <a:r>
              <a:rPr lang="en-US" sz="2800" dirty="0" err="1" smtClean="0"/>
              <a:t>Bayes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174750"/>
            <a:ext cx="5681935" cy="50736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Spam Filter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553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Input: an email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Output: spam/ham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To create a spam filter: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Get a large collection of example emails, each labeled “spam” or “ham”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Note: someone has to hand label all this data!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Want to learn to predict labels of new, future emails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Features: The attributes used to make the ham / spam decision</a:t>
            </a: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Words in text: dear, sir, first, </a:t>
            </a:r>
            <a:r>
              <a:rPr lang="en-US" sz="2000" dirty="0" err="1" smtClean="0"/>
              <a:t>i</a:t>
            </a:r>
            <a:r>
              <a:rPr lang="en-US" sz="2000" dirty="0" smtClean="0"/>
              <a:t>, must, solicit</a:t>
            </a:r>
            <a:r>
              <a:rPr lang="is-IS" sz="2000" dirty="0" smtClean="0"/>
              <a:t>…</a:t>
            </a: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Presence of </a:t>
            </a:r>
            <a:r>
              <a:rPr lang="en-US" sz="2000" dirty="0"/>
              <a:t>t</a:t>
            </a:r>
            <a:r>
              <a:rPr lang="en-US" sz="2000" dirty="0" smtClean="0"/>
              <a:t>ext </a:t>
            </a:r>
            <a:r>
              <a:rPr lang="en-US" sz="2000" dirty="0"/>
              <a:t>p</a:t>
            </a:r>
            <a:r>
              <a:rPr lang="en-US" sz="2000" dirty="0" smtClean="0"/>
              <a:t>atterns: $</a:t>
            </a:r>
            <a:r>
              <a:rPr lang="en-US" sz="2000" dirty="0" err="1" smtClean="0"/>
              <a:t>dd</a:t>
            </a:r>
            <a:r>
              <a:rPr lang="en-US" sz="2000" dirty="0" smtClean="0"/>
              <a:t>, CAPS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Whether sender is in your contacts.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…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8001000" y="1447800"/>
            <a:ext cx="3581400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Dear Sir.</a:t>
            </a: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First, I must solicit your confidence in this transaction, this is by virture of its nature as being utterly confidencial and top secret.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8001000" y="3048000"/>
            <a:ext cx="35052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TO BE REMOVED FROM FUTURE MAILINGS, SIMPLY REPLY TO THIS MESSAGE AND PUT "REMOVE" IN THE SUBJECT.</a:t>
            </a: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99  MILLION EMAIL ADDRESSES</a:t>
            </a:r>
          </a:p>
          <a:p>
            <a:r>
              <a:rPr lang="en-US" sz="1600">
                <a:latin typeface="Calibri"/>
                <a:cs typeface="Calibri"/>
              </a:rPr>
              <a:t>  FOR ONLY $99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8001000" y="4876800"/>
            <a:ext cx="35052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Ok, Iknow this is blatantly OT but I'm beginning to go insane. Had an old Dell Dimension XPS sitting in the corner and decided to put it to use, I know it was working pre being stuck in the corner, but when I plugged it in, hit the power nothing happened.</a:t>
            </a:r>
          </a:p>
        </p:txBody>
      </p:sp>
      <p:sp>
        <p:nvSpPr>
          <p:cNvPr id="1282055" name="Freeform 7"/>
          <p:cNvSpPr>
            <a:spLocks/>
          </p:cNvSpPr>
          <p:nvPr/>
        </p:nvSpPr>
        <p:spPr bwMode="auto">
          <a:xfrm>
            <a:off x="7061200" y="5334000"/>
            <a:ext cx="635000" cy="4572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2056" name="Freeform 8"/>
          <p:cNvSpPr>
            <a:spLocks/>
          </p:cNvSpPr>
          <p:nvPr/>
        </p:nvSpPr>
        <p:spPr bwMode="auto">
          <a:xfrm>
            <a:off x="7165975" y="1905000"/>
            <a:ext cx="454025" cy="4572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2057" name="Freeform 9"/>
          <p:cNvSpPr>
            <a:spLocks/>
          </p:cNvSpPr>
          <p:nvPr/>
        </p:nvSpPr>
        <p:spPr bwMode="auto">
          <a:xfrm>
            <a:off x="7162800" y="3505200"/>
            <a:ext cx="454025" cy="4572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2055" grpId="0" animBg="1"/>
      <p:bldP spid="1282056" grpId="0" animBg="1"/>
      <p:bldP spid="12820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Example: Digit Recognition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70037"/>
            <a:ext cx="8001000" cy="4525963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Input: images / pixel grids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Output: a digit 0-9</a:t>
            </a: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To create a digit recognizer: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Get a large collection of example images, each labeled with a digit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Note: someone has to hand label all this data!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Want to learn to predict labels of new, future digit images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Features: </a:t>
            </a:r>
            <a:r>
              <a:rPr lang="en-US" sz="2000" dirty="0" smtClean="0">
                <a:latin typeface="Calibri"/>
                <a:cs typeface="Calibri"/>
              </a:rPr>
              <a:t>The attributes used to make the digit decision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Pixels: (6,8)=ON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Shape Patterns: </a:t>
            </a:r>
            <a:r>
              <a:rPr lang="en-US" sz="2000" dirty="0" err="1" smtClean="0">
                <a:latin typeface="Calibri"/>
                <a:cs typeface="Calibri"/>
              </a:rPr>
              <a:t>NumComponents</a:t>
            </a:r>
            <a:r>
              <a:rPr lang="en-US" sz="2000" dirty="0" smtClean="0">
                <a:latin typeface="Calibri"/>
                <a:cs typeface="Calibri"/>
              </a:rPr>
              <a:t>, </a:t>
            </a:r>
            <a:r>
              <a:rPr lang="en-US" sz="2000" dirty="0" err="1" smtClean="0">
                <a:latin typeface="Calibri"/>
                <a:cs typeface="Calibri"/>
              </a:rPr>
              <a:t>AspectRatio</a:t>
            </a:r>
            <a:r>
              <a:rPr lang="en-US" sz="2000" dirty="0" smtClean="0">
                <a:latin typeface="Calibri"/>
                <a:cs typeface="Calibri"/>
              </a:rPr>
              <a:t>, </a:t>
            </a:r>
            <a:r>
              <a:rPr lang="en-US" sz="2000" dirty="0" err="1" smtClean="0">
                <a:latin typeface="Calibri"/>
                <a:cs typeface="Calibri"/>
              </a:rPr>
              <a:t>NumLoops</a:t>
            </a:r>
            <a:endParaRPr lang="en-US" sz="20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…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77400" y="1676400"/>
            <a:ext cx="508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1200" y="2514600"/>
            <a:ext cx="544513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55162" y="4267200"/>
            <a:ext cx="655638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93262" y="5414962"/>
            <a:ext cx="617538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7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01200" y="3352800"/>
            <a:ext cx="617538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9" name="TextBox 74"/>
          <p:cNvSpPr txBox="1">
            <a:spLocks noChangeArrowheads="1"/>
          </p:cNvSpPr>
          <p:nvPr/>
        </p:nvSpPr>
        <p:spPr bwMode="auto">
          <a:xfrm>
            <a:off x="10896600" y="17526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0</a:t>
            </a:r>
          </a:p>
        </p:txBody>
      </p:sp>
      <p:sp>
        <p:nvSpPr>
          <p:cNvPr id="10250" name="TextBox 75"/>
          <p:cNvSpPr txBox="1">
            <a:spLocks noChangeArrowheads="1"/>
          </p:cNvSpPr>
          <p:nvPr/>
        </p:nvSpPr>
        <p:spPr bwMode="auto">
          <a:xfrm>
            <a:off x="10896600" y="25908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1</a:t>
            </a:r>
          </a:p>
        </p:txBody>
      </p:sp>
      <p:sp>
        <p:nvSpPr>
          <p:cNvPr id="10251" name="TextBox 76"/>
          <p:cNvSpPr txBox="1">
            <a:spLocks noChangeArrowheads="1"/>
          </p:cNvSpPr>
          <p:nvPr/>
        </p:nvSpPr>
        <p:spPr bwMode="auto">
          <a:xfrm>
            <a:off x="10896600" y="35052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2</a:t>
            </a:r>
          </a:p>
        </p:txBody>
      </p:sp>
      <p:sp>
        <p:nvSpPr>
          <p:cNvPr id="10252" name="TextBox 77"/>
          <p:cNvSpPr txBox="1">
            <a:spLocks noChangeArrowheads="1"/>
          </p:cNvSpPr>
          <p:nvPr/>
        </p:nvSpPr>
        <p:spPr bwMode="auto">
          <a:xfrm>
            <a:off x="10896600" y="44196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1</a:t>
            </a:r>
          </a:p>
        </p:txBody>
      </p:sp>
      <p:sp>
        <p:nvSpPr>
          <p:cNvPr id="10253" name="TextBox 78"/>
          <p:cNvSpPr txBox="1">
            <a:spLocks noChangeArrowheads="1"/>
          </p:cNvSpPr>
          <p:nvPr/>
        </p:nvSpPr>
        <p:spPr bwMode="auto">
          <a:xfrm>
            <a:off x="10820400" y="5567362"/>
            <a:ext cx="609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/>
      <p:bldP spid="10250" grpId="0"/>
      <p:bldP spid="10251" grpId="0"/>
      <p:bldP spid="10252" grpId="0"/>
      <p:bldP spid="102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839" y="1447800"/>
            <a:ext cx="5333761" cy="4368111"/>
          </a:xfrm>
          <a:prstGeom prst="rect">
            <a:avLst/>
          </a:prstGeom>
          <a:noFill/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Other Classification Tasks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5946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Classification: given inputs x, predict labels (classes) y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Examples: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Spam detection (input: document,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 smtClean="0"/>
              <a:t>	classes: spam / ham)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Optical Character Recognition (OCR) </a:t>
            </a:r>
            <a:r>
              <a:rPr lang="en-US" sz="2000" dirty="0"/>
              <a:t> </a:t>
            </a:r>
            <a:r>
              <a:rPr lang="en-US" sz="2000" dirty="0" smtClean="0"/>
              <a:t>                                          (input: images, classes: characters)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Medical diagnosis (input: symptoms,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 smtClean="0"/>
              <a:t>	classes: diseases)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Automatic essay grading (input: document,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 smtClean="0"/>
              <a:t>	classes: grades)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Fraud detection (input: account activity,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 smtClean="0"/>
              <a:t>	classes: fraud / no fraud)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Image detection (input: image, class: user name)</a:t>
            </a: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… many more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Classification is an important commercial technology!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Classification</a:t>
            </a:r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307269"/>
            <a:ext cx="5943600" cy="50618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689600" cy="4729164"/>
          </a:xfrm>
        </p:spPr>
        <p:txBody>
          <a:bodyPr/>
          <a:lstStyle/>
          <a:p>
            <a:r>
              <a:rPr lang="en-US" sz="2400" dirty="0" smtClean="0"/>
              <a:t>Model-based approach</a:t>
            </a:r>
          </a:p>
          <a:p>
            <a:pPr lvl="1"/>
            <a:r>
              <a:rPr lang="en-US" sz="2000" dirty="0" smtClean="0"/>
              <a:t>Build a model (e.g. Bayes’ net) where both the label and features are random variables</a:t>
            </a:r>
          </a:p>
          <a:p>
            <a:pPr lvl="1"/>
            <a:r>
              <a:rPr lang="en-US" sz="2000" dirty="0" smtClean="0"/>
              <a:t>Instantiate any observed features</a:t>
            </a:r>
          </a:p>
          <a:p>
            <a:pPr lvl="1"/>
            <a:r>
              <a:rPr lang="en-US" sz="2000" dirty="0" smtClean="0"/>
              <a:t>Query for the distribution of the label conditioned on the features</a:t>
            </a:r>
          </a:p>
          <a:p>
            <a:pPr lvl="4"/>
            <a:endParaRPr lang="en-US" dirty="0" smtClean="0"/>
          </a:p>
          <a:p>
            <a:r>
              <a:rPr lang="en-US" sz="2400" dirty="0" smtClean="0"/>
              <a:t>Challenges</a:t>
            </a:r>
          </a:p>
          <a:p>
            <a:pPr lvl="1"/>
            <a:r>
              <a:rPr lang="en-US" sz="2000" dirty="0" smtClean="0"/>
              <a:t>What structure should the BN have?</a:t>
            </a:r>
          </a:p>
          <a:p>
            <a:pPr lvl="1"/>
            <a:r>
              <a:rPr lang="en-US" sz="2000" dirty="0" smtClean="0"/>
              <a:t>How should we learn its parameters?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Not a major challenge:</a:t>
            </a:r>
          </a:p>
          <a:p>
            <a:pPr lvl="1"/>
            <a:r>
              <a:rPr lang="en-US" sz="2000" dirty="0" smtClean="0"/>
              <a:t>How do we classify based on BN? Already know how to do this (see warmup)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5588" y="1355226"/>
            <a:ext cx="5655412" cy="48164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Naïve Bayes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4800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Naïve Bayes: </a:t>
            </a:r>
            <a:r>
              <a:rPr lang="en-US" sz="2400" b="1" dirty="0" smtClean="0">
                <a:latin typeface="Calibri"/>
                <a:cs typeface="Calibri"/>
              </a:rPr>
              <a:t>Assume</a:t>
            </a:r>
            <a:r>
              <a:rPr lang="en-US" sz="2400" dirty="0" smtClean="0">
                <a:latin typeface="Calibri"/>
                <a:cs typeface="Calibri"/>
              </a:rPr>
              <a:t> all features are independently determined only by label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Label also sometimes called “class”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Effectively dodging the challenge of “what structure should the BN have”?</a:t>
            </a: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Model is very simplistic, but often works </a:t>
            </a:r>
            <a:r>
              <a:rPr lang="en-US" sz="2400" dirty="0" smtClean="0">
                <a:latin typeface="Calibri"/>
                <a:cs typeface="Calibri"/>
              </a:rPr>
              <a:t>anyway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Why simple? In real data, features are always going to have dependencies!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Saw an example for emails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Let’s consider how we’d model digit recognition before generalizing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/>
                <a:cs typeface="Calibri"/>
              </a:rPr>
              <a:t>F</a:t>
            </a:r>
            <a:r>
              <a:rPr lang="en-US" baseline="-25000" dirty="0" err="1">
                <a:latin typeface="Calibri"/>
                <a:cs typeface="Calibri"/>
              </a:rPr>
              <a:t>n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9" name="AutoShape 7"/>
          <p:cNvCxnSpPr>
            <a:cxnSpLocks noChangeShapeType="1"/>
            <a:stCxn id="21" idx="4"/>
            <a:endCxn id="24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8"/>
          <p:cNvCxnSpPr>
            <a:cxnSpLocks noChangeShapeType="1"/>
            <a:stCxn id="21" idx="4"/>
            <a:endCxn id="22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22" name="AutoShape 10"/>
          <p:cNvCxnSpPr>
            <a:cxnSpLocks noChangeShapeType="1"/>
            <a:stCxn id="21" idx="4"/>
            <a:endCxn id="27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23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0085387" y="4353718"/>
            <a:ext cx="811213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animal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9296400" y="580151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t</a:t>
            </a:r>
            <a:r>
              <a:rPr lang="en-US" dirty="0" smtClean="0">
                <a:latin typeface="Calibri"/>
                <a:cs typeface="Calibri"/>
              </a:rPr>
              <a:t>ail?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11090275" y="5801518"/>
            <a:ext cx="1025525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mtClean="0">
                <a:latin typeface="Calibri"/>
                <a:cs typeface="Calibri"/>
              </a:rPr>
              <a:t>#toenails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27" name="AutoShape 7"/>
          <p:cNvCxnSpPr>
            <a:cxnSpLocks noChangeShapeType="1"/>
          </p:cNvCxnSpPr>
          <p:nvPr/>
        </p:nvCxnSpPr>
        <p:spPr bwMode="auto">
          <a:xfrm>
            <a:off x="10477500" y="4887118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8"/>
          <p:cNvCxnSpPr>
            <a:cxnSpLocks noChangeShapeType="1"/>
          </p:cNvCxnSpPr>
          <p:nvPr/>
        </p:nvCxnSpPr>
        <p:spPr bwMode="auto">
          <a:xfrm flipH="1">
            <a:off x="9563100" y="4887118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9982200" y="580151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#legs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0" name="AutoShape 10"/>
          <p:cNvCxnSpPr>
            <a:cxnSpLocks noChangeShapeType="1"/>
          </p:cNvCxnSpPr>
          <p:nvPr/>
        </p:nvCxnSpPr>
        <p:spPr bwMode="auto">
          <a:xfrm flipH="1">
            <a:off x="10248900" y="4887118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31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0" y="6030118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974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Naïve Bayes for Digits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4800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Naïve Bayes: </a:t>
            </a:r>
            <a:r>
              <a:rPr lang="en-US" sz="2400" b="1" dirty="0" smtClean="0">
                <a:latin typeface="Calibri"/>
                <a:cs typeface="Calibri"/>
              </a:rPr>
              <a:t>Assume</a:t>
            </a:r>
            <a:r>
              <a:rPr lang="en-US" sz="2400" dirty="0" smtClean="0">
                <a:latin typeface="Calibri"/>
                <a:cs typeface="Calibri"/>
              </a:rPr>
              <a:t> all features are independently determined only by label</a:t>
            </a:r>
          </a:p>
          <a:p>
            <a:pPr lvl="2"/>
            <a:endParaRPr lang="en-US" sz="16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Simple digit recognition version: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One feature (variable) </a:t>
            </a:r>
            <a:r>
              <a:rPr lang="en-US" sz="2000" dirty="0" err="1" smtClean="0">
                <a:latin typeface="Calibri"/>
                <a:cs typeface="Calibri"/>
              </a:rPr>
              <a:t>F</a:t>
            </a:r>
            <a:r>
              <a:rPr lang="en-US" sz="2000" baseline="-25000" dirty="0" err="1" smtClean="0">
                <a:latin typeface="Calibri"/>
                <a:cs typeface="Calibri"/>
              </a:rPr>
              <a:t>ij</a:t>
            </a:r>
            <a:r>
              <a:rPr lang="en-US" sz="2000" dirty="0" smtClean="0">
                <a:latin typeface="Calibri"/>
                <a:cs typeface="Calibri"/>
              </a:rPr>
              <a:t> for each grid position &lt;</a:t>
            </a:r>
            <a:r>
              <a:rPr lang="en-US" sz="2000" dirty="0" err="1" smtClean="0">
                <a:latin typeface="Calibri"/>
                <a:cs typeface="Calibri"/>
              </a:rPr>
              <a:t>i,j</a:t>
            </a:r>
            <a:r>
              <a:rPr lang="en-US" sz="2000" dirty="0" smtClean="0">
                <a:latin typeface="Calibri"/>
                <a:cs typeface="Calibri"/>
              </a:rPr>
              <a:t>&gt;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Feature values are on / off, based on whether intensity</a:t>
            </a:r>
          </a:p>
          <a:p>
            <a:pPr lvl="1" eaLnBrk="1" hangingPunct="1">
              <a:buNone/>
            </a:pPr>
            <a:r>
              <a:rPr lang="en-US" sz="2000" dirty="0" smtClean="0">
                <a:latin typeface="Calibri"/>
                <a:cs typeface="Calibri"/>
              </a:rPr>
              <a:t>	is more or less than 0.5 in underlying image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Each input maps to a feature vector, e.g.</a:t>
            </a: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Here: lots of features, each is binary valued</a:t>
            </a: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Naïve Bayes model:</a:t>
            </a: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300" y="4114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1,1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8,8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1,2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0" y="4198809"/>
                <a:ext cx="568726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→〈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1, 1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1, 2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   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1, 3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latin typeface="Cambria Math" charset="0"/>
                      </a:rPr>
                      <m:t> …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4, 4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 …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8, 8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=0〉</m:t>
                    </m:r>
                  </m:oMath>
                </a14:m>
                <a:r>
                  <a:rPr lang="en-US" dirty="0" smtClean="0"/>
                  <a:t>  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198809"/>
                <a:ext cx="5687263" cy="289182"/>
              </a:xfrm>
              <a:prstGeom prst="rect">
                <a:avLst/>
              </a:prstGeom>
              <a:blipFill rotWithShape="0">
                <a:blip r:embed="rId5"/>
                <a:stretch>
                  <a:fillRect l="-1072" t="-138298" b="-17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52800" y="5105400"/>
                <a:ext cx="502920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 …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8, 8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∝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105400"/>
                <a:ext cx="5029200" cy="8740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Naïve </a:t>
            </a:r>
            <a:r>
              <a:rPr lang="en-US" sz="3600" dirty="0" err="1" smtClean="0"/>
              <a:t>Bayes</a:t>
            </a:r>
            <a:endParaRPr lang="en-US" sz="3600" dirty="0" smtClean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1625677"/>
            <a:ext cx="7315200" cy="4124379"/>
          </a:xfrm>
          <a:prstGeom prst="rect">
            <a:avLst/>
          </a:prstGeom>
          <a:noFill/>
        </p:spPr>
      </p:pic>
      <p:pic>
        <p:nvPicPr>
          <p:cNvPr id="8" name="Picture 2" descr="C:\Users\Dan\Dropbox\Office\CS 188\Ketrina Art\Learning I\Lecture20-MachineLearning.png"/>
          <p:cNvPicPr>
            <a:picLocks noChangeAspect="1" noChangeArrowheads="1"/>
          </p:cNvPicPr>
          <p:nvPr/>
        </p:nvPicPr>
        <p:blipFill>
          <a:blip r:embed="rId4" cstate="print"/>
          <a:srcRect l="27083" t="8626" r="41667" b="71054"/>
          <a:stretch>
            <a:fillRect/>
          </a:stretch>
        </p:blipFill>
        <p:spPr bwMode="auto">
          <a:xfrm>
            <a:off x="4329545" y="1981200"/>
            <a:ext cx="2909455" cy="10668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Adam </a:t>
            </a:r>
            <a:r>
              <a:rPr lang="en-US" sz="2400" dirty="0" err="1" smtClean="0">
                <a:latin typeface="Calibri"/>
                <a:cs typeface="Calibri"/>
              </a:rPr>
              <a:t>Janin</a:t>
            </a:r>
            <a:r>
              <a:rPr lang="en-US" sz="2400" dirty="0" smtClean="0">
                <a:latin typeface="Calibri"/>
                <a:cs typeface="Calibri"/>
              </a:rPr>
              <a:t> &amp; Josh Hug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by Dan Klein, Pieter Abbeel, </a:t>
            </a:r>
            <a:r>
              <a:rPr lang="en-US" sz="1400" dirty="0" err="1" smtClean="0">
                <a:latin typeface="Calibri"/>
                <a:cs typeface="Calibri"/>
              </a:rPr>
              <a:t>Anca</a:t>
            </a:r>
            <a:r>
              <a:rPr lang="en-US" sz="1400" dirty="0" smtClean="0">
                <a:latin typeface="Calibri"/>
                <a:cs typeface="Calibri"/>
              </a:rPr>
              <a:t> Dragan, Josh Hug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06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Example: Parameters for Naïve Bayes for Digits</a:t>
            </a:r>
          </a:p>
        </p:txBody>
      </p:sp>
      <p:grpSp>
        <p:nvGrpSpPr>
          <p:cNvPr id="16388" name="Group 115"/>
          <p:cNvGrpSpPr>
            <a:grpSpLocks/>
          </p:cNvGrpSpPr>
          <p:nvPr/>
        </p:nvGrpSpPr>
        <p:grpSpPr bwMode="auto">
          <a:xfrm>
            <a:off x="3886200" y="2514600"/>
            <a:ext cx="2438400" cy="2438400"/>
            <a:chOff x="3168" y="1584"/>
            <a:chExt cx="1536" cy="1536"/>
          </a:xfrm>
        </p:grpSpPr>
        <p:sp>
          <p:nvSpPr>
            <p:cNvPr id="16501" name="Rectangle 4"/>
            <p:cNvSpPr>
              <a:spLocks noChangeArrowheads="1"/>
            </p:cNvSpPr>
            <p:nvPr/>
          </p:nvSpPr>
          <p:spPr bwMode="auto">
            <a:xfrm>
              <a:off x="316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2" name="Rectangle 5"/>
            <p:cNvSpPr>
              <a:spLocks noChangeArrowheads="1"/>
            </p:cNvSpPr>
            <p:nvPr/>
          </p:nvSpPr>
          <p:spPr bwMode="auto">
            <a:xfrm>
              <a:off x="336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3" name="Rectangle 6"/>
            <p:cNvSpPr>
              <a:spLocks noChangeArrowheads="1"/>
            </p:cNvSpPr>
            <p:nvPr/>
          </p:nvSpPr>
          <p:spPr bwMode="auto">
            <a:xfrm>
              <a:off x="3168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4" name="Rectangle 7"/>
            <p:cNvSpPr>
              <a:spLocks noChangeArrowheads="1"/>
            </p:cNvSpPr>
            <p:nvPr/>
          </p:nvSpPr>
          <p:spPr bwMode="auto">
            <a:xfrm>
              <a:off x="3360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5" name="Rectangle 8"/>
            <p:cNvSpPr>
              <a:spLocks noChangeArrowheads="1"/>
            </p:cNvSpPr>
            <p:nvPr/>
          </p:nvSpPr>
          <p:spPr bwMode="auto">
            <a:xfrm>
              <a:off x="3552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6" name="Rectangle 9"/>
            <p:cNvSpPr>
              <a:spLocks noChangeArrowheads="1"/>
            </p:cNvSpPr>
            <p:nvPr/>
          </p:nvSpPr>
          <p:spPr bwMode="auto">
            <a:xfrm>
              <a:off x="3744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7" name="Rectangle 10"/>
            <p:cNvSpPr>
              <a:spLocks noChangeArrowheads="1"/>
            </p:cNvSpPr>
            <p:nvPr/>
          </p:nvSpPr>
          <p:spPr bwMode="auto">
            <a:xfrm>
              <a:off x="355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8" name="Rectangle 11"/>
            <p:cNvSpPr>
              <a:spLocks noChangeArrowheads="1"/>
            </p:cNvSpPr>
            <p:nvPr/>
          </p:nvSpPr>
          <p:spPr bwMode="auto">
            <a:xfrm>
              <a:off x="3744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9" name="Rectangle 12"/>
            <p:cNvSpPr>
              <a:spLocks noChangeArrowheads="1"/>
            </p:cNvSpPr>
            <p:nvPr/>
          </p:nvSpPr>
          <p:spPr bwMode="auto">
            <a:xfrm>
              <a:off x="316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0" name="Rectangle 13"/>
            <p:cNvSpPr>
              <a:spLocks noChangeArrowheads="1"/>
            </p:cNvSpPr>
            <p:nvPr/>
          </p:nvSpPr>
          <p:spPr bwMode="auto">
            <a:xfrm>
              <a:off x="336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1" name="Rectangle 14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2" name="Rectangle 15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3" name="Rectangle 16"/>
            <p:cNvSpPr>
              <a:spLocks noChangeArrowheads="1"/>
            </p:cNvSpPr>
            <p:nvPr/>
          </p:nvSpPr>
          <p:spPr bwMode="auto">
            <a:xfrm>
              <a:off x="355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4" name="Rectangle 17"/>
            <p:cNvSpPr>
              <a:spLocks noChangeArrowheads="1"/>
            </p:cNvSpPr>
            <p:nvPr/>
          </p:nvSpPr>
          <p:spPr bwMode="auto">
            <a:xfrm>
              <a:off x="3744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5" name="Rectangle 18"/>
            <p:cNvSpPr>
              <a:spLocks noChangeArrowheads="1"/>
            </p:cNvSpPr>
            <p:nvPr/>
          </p:nvSpPr>
          <p:spPr bwMode="auto">
            <a:xfrm>
              <a:off x="355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6" name="Rectangle 19"/>
            <p:cNvSpPr>
              <a:spLocks noChangeArrowheads="1"/>
            </p:cNvSpPr>
            <p:nvPr/>
          </p:nvSpPr>
          <p:spPr bwMode="auto">
            <a:xfrm>
              <a:off x="3744" y="2160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7" name="Rectangle 20"/>
            <p:cNvSpPr>
              <a:spLocks noChangeArrowheads="1"/>
            </p:cNvSpPr>
            <p:nvPr/>
          </p:nvSpPr>
          <p:spPr bwMode="auto">
            <a:xfrm>
              <a:off x="3936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8" name="Rectangle 21"/>
            <p:cNvSpPr>
              <a:spLocks noChangeArrowheads="1"/>
            </p:cNvSpPr>
            <p:nvPr/>
          </p:nvSpPr>
          <p:spPr bwMode="auto">
            <a:xfrm>
              <a:off x="412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9" name="Rectangle 22"/>
            <p:cNvSpPr>
              <a:spLocks noChangeArrowheads="1"/>
            </p:cNvSpPr>
            <p:nvPr/>
          </p:nvSpPr>
          <p:spPr bwMode="auto">
            <a:xfrm>
              <a:off x="3936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0" name="Rectangle 23"/>
            <p:cNvSpPr>
              <a:spLocks noChangeArrowheads="1"/>
            </p:cNvSpPr>
            <p:nvPr/>
          </p:nvSpPr>
          <p:spPr bwMode="auto">
            <a:xfrm>
              <a:off x="4128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1" name="Rectangle 24"/>
            <p:cNvSpPr>
              <a:spLocks noChangeArrowheads="1"/>
            </p:cNvSpPr>
            <p:nvPr/>
          </p:nvSpPr>
          <p:spPr bwMode="auto">
            <a:xfrm>
              <a:off x="432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2" name="Rectangle 25"/>
            <p:cNvSpPr>
              <a:spLocks noChangeArrowheads="1"/>
            </p:cNvSpPr>
            <p:nvPr/>
          </p:nvSpPr>
          <p:spPr bwMode="auto">
            <a:xfrm>
              <a:off x="4512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3" name="Rectangle 26"/>
            <p:cNvSpPr>
              <a:spLocks noChangeArrowheads="1"/>
            </p:cNvSpPr>
            <p:nvPr/>
          </p:nvSpPr>
          <p:spPr bwMode="auto">
            <a:xfrm>
              <a:off x="4320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4" name="Rectangle 27"/>
            <p:cNvSpPr>
              <a:spLocks noChangeArrowheads="1"/>
            </p:cNvSpPr>
            <p:nvPr/>
          </p:nvSpPr>
          <p:spPr bwMode="auto">
            <a:xfrm>
              <a:off x="451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5" name="Rectangle 28"/>
            <p:cNvSpPr>
              <a:spLocks noChangeArrowheads="1"/>
            </p:cNvSpPr>
            <p:nvPr/>
          </p:nvSpPr>
          <p:spPr bwMode="auto">
            <a:xfrm>
              <a:off x="3936" y="196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6" name="Rectangle 29"/>
            <p:cNvSpPr>
              <a:spLocks noChangeArrowheads="1"/>
            </p:cNvSpPr>
            <p:nvPr/>
          </p:nvSpPr>
          <p:spPr bwMode="auto">
            <a:xfrm>
              <a:off x="412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7" name="Rectangle 30"/>
            <p:cNvSpPr>
              <a:spLocks noChangeArrowheads="1"/>
            </p:cNvSpPr>
            <p:nvPr/>
          </p:nvSpPr>
          <p:spPr bwMode="auto">
            <a:xfrm>
              <a:off x="3936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8" name="Rectangle 31"/>
            <p:cNvSpPr>
              <a:spLocks noChangeArrowheads="1"/>
            </p:cNvSpPr>
            <p:nvPr/>
          </p:nvSpPr>
          <p:spPr bwMode="auto">
            <a:xfrm>
              <a:off x="412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9" name="Rectangle 32"/>
            <p:cNvSpPr>
              <a:spLocks noChangeArrowheads="1"/>
            </p:cNvSpPr>
            <p:nvPr/>
          </p:nvSpPr>
          <p:spPr bwMode="auto">
            <a:xfrm>
              <a:off x="432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0" name="Rectangle 33"/>
            <p:cNvSpPr>
              <a:spLocks noChangeArrowheads="1"/>
            </p:cNvSpPr>
            <p:nvPr/>
          </p:nvSpPr>
          <p:spPr bwMode="auto">
            <a:xfrm>
              <a:off x="451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1" name="Rectangle 34"/>
            <p:cNvSpPr>
              <a:spLocks noChangeArrowheads="1"/>
            </p:cNvSpPr>
            <p:nvPr/>
          </p:nvSpPr>
          <p:spPr bwMode="auto">
            <a:xfrm>
              <a:off x="432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2" name="Rectangle 35"/>
            <p:cNvSpPr>
              <a:spLocks noChangeArrowheads="1"/>
            </p:cNvSpPr>
            <p:nvPr/>
          </p:nvSpPr>
          <p:spPr bwMode="auto">
            <a:xfrm>
              <a:off x="451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3" name="Rectangle 36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4" name="Rectangle 37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5" name="Rectangle 38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6" name="Rectangle 39"/>
            <p:cNvSpPr>
              <a:spLocks noChangeArrowheads="1"/>
            </p:cNvSpPr>
            <p:nvPr/>
          </p:nvSpPr>
          <p:spPr bwMode="auto">
            <a:xfrm>
              <a:off x="336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7" name="Rectangle 40"/>
            <p:cNvSpPr>
              <a:spLocks noChangeArrowheads="1"/>
            </p:cNvSpPr>
            <p:nvPr/>
          </p:nvSpPr>
          <p:spPr bwMode="auto">
            <a:xfrm>
              <a:off x="355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8" name="Rectangle 41"/>
            <p:cNvSpPr>
              <a:spLocks noChangeArrowheads="1"/>
            </p:cNvSpPr>
            <p:nvPr/>
          </p:nvSpPr>
          <p:spPr bwMode="auto">
            <a:xfrm>
              <a:off x="3744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9" name="Rectangle 42"/>
            <p:cNvSpPr>
              <a:spLocks noChangeArrowheads="1"/>
            </p:cNvSpPr>
            <p:nvPr/>
          </p:nvSpPr>
          <p:spPr bwMode="auto">
            <a:xfrm>
              <a:off x="355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0" name="Rectangle 43"/>
            <p:cNvSpPr>
              <a:spLocks noChangeArrowheads="1"/>
            </p:cNvSpPr>
            <p:nvPr/>
          </p:nvSpPr>
          <p:spPr bwMode="auto">
            <a:xfrm>
              <a:off x="3744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1" name="Rectangle 44"/>
            <p:cNvSpPr>
              <a:spLocks noChangeArrowheads="1"/>
            </p:cNvSpPr>
            <p:nvPr/>
          </p:nvSpPr>
          <p:spPr bwMode="auto">
            <a:xfrm>
              <a:off x="3168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2" name="Rectangle 45"/>
            <p:cNvSpPr>
              <a:spLocks noChangeArrowheads="1"/>
            </p:cNvSpPr>
            <p:nvPr/>
          </p:nvSpPr>
          <p:spPr bwMode="auto">
            <a:xfrm>
              <a:off x="3360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3" name="Rectangle 46"/>
            <p:cNvSpPr>
              <a:spLocks noChangeArrowheads="1"/>
            </p:cNvSpPr>
            <p:nvPr/>
          </p:nvSpPr>
          <p:spPr bwMode="auto">
            <a:xfrm>
              <a:off x="316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4" name="Rectangle 47"/>
            <p:cNvSpPr>
              <a:spLocks noChangeArrowheads="1"/>
            </p:cNvSpPr>
            <p:nvPr/>
          </p:nvSpPr>
          <p:spPr bwMode="auto">
            <a:xfrm>
              <a:off x="336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5" name="Rectangle 48"/>
            <p:cNvSpPr>
              <a:spLocks noChangeArrowheads="1"/>
            </p:cNvSpPr>
            <p:nvPr/>
          </p:nvSpPr>
          <p:spPr bwMode="auto">
            <a:xfrm>
              <a:off x="355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6" name="Rectangle 49"/>
            <p:cNvSpPr>
              <a:spLocks noChangeArrowheads="1"/>
            </p:cNvSpPr>
            <p:nvPr/>
          </p:nvSpPr>
          <p:spPr bwMode="auto">
            <a:xfrm>
              <a:off x="3744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7" name="Rectangle 50"/>
            <p:cNvSpPr>
              <a:spLocks noChangeArrowheads="1"/>
            </p:cNvSpPr>
            <p:nvPr/>
          </p:nvSpPr>
          <p:spPr bwMode="auto">
            <a:xfrm>
              <a:off x="3552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8" name="Rectangle 51"/>
            <p:cNvSpPr>
              <a:spLocks noChangeArrowheads="1"/>
            </p:cNvSpPr>
            <p:nvPr/>
          </p:nvSpPr>
          <p:spPr bwMode="auto">
            <a:xfrm>
              <a:off x="3744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9" name="Rectangle 52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0" name="Rectangle 53"/>
            <p:cNvSpPr>
              <a:spLocks noChangeArrowheads="1"/>
            </p:cNvSpPr>
            <p:nvPr/>
          </p:nvSpPr>
          <p:spPr bwMode="auto">
            <a:xfrm>
              <a:off x="412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1" name="Rectangle 54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2" name="Rectangle 55"/>
            <p:cNvSpPr>
              <a:spLocks noChangeArrowheads="1"/>
            </p:cNvSpPr>
            <p:nvPr/>
          </p:nvSpPr>
          <p:spPr bwMode="auto">
            <a:xfrm>
              <a:off x="4128" y="254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3" name="Rectangle 56"/>
            <p:cNvSpPr>
              <a:spLocks noChangeArrowheads="1"/>
            </p:cNvSpPr>
            <p:nvPr/>
          </p:nvSpPr>
          <p:spPr bwMode="auto">
            <a:xfrm>
              <a:off x="432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4" name="Rectangle 57"/>
            <p:cNvSpPr>
              <a:spLocks noChangeArrowheads="1"/>
            </p:cNvSpPr>
            <p:nvPr/>
          </p:nvSpPr>
          <p:spPr bwMode="auto">
            <a:xfrm>
              <a:off x="451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5" name="Rectangle 58"/>
            <p:cNvSpPr>
              <a:spLocks noChangeArrowheads="1"/>
            </p:cNvSpPr>
            <p:nvPr/>
          </p:nvSpPr>
          <p:spPr bwMode="auto">
            <a:xfrm>
              <a:off x="432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6" name="Rectangle 59"/>
            <p:cNvSpPr>
              <a:spLocks noChangeArrowheads="1"/>
            </p:cNvSpPr>
            <p:nvPr/>
          </p:nvSpPr>
          <p:spPr bwMode="auto">
            <a:xfrm>
              <a:off x="451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7" name="Rectangle 60"/>
            <p:cNvSpPr>
              <a:spLocks noChangeArrowheads="1"/>
            </p:cNvSpPr>
            <p:nvPr/>
          </p:nvSpPr>
          <p:spPr bwMode="auto">
            <a:xfrm>
              <a:off x="3936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8" name="Rectangle 61"/>
            <p:cNvSpPr>
              <a:spLocks noChangeArrowheads="1"/>
            </p:cNvSpPr>
            <p:nvPr/>
          </p:nvSpPr>
          <p:spPr bwMode="auto">
            <a:xfrm>
              <a:off x="4128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9" name="Rectangle 62"/>
            <p:cNvSpPr>
              <a:spLocks noChangeArrowheads="1"/>
            </p:cNvSpPr>
            <p:nvPr/>
          </p:nvSpPr>
          <p:spPr bwMode="auto">
            <a:xfrm>
              <a:off x="3936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0" name="Rectangle 63"/>
            <p:cNvSpPr>
              <a:spLocks noChangeArrowheads="1"/>
            </p:cNvSpPr>
            <p:nvPr/>
          </p:nvSpPr>
          <p:spPr bwMode="auto">
            <a:xfrm>
              <a:off x="412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1" name="Rectangle 64"/>
            <p:cNvSpPr>
              <a:spLocks noChangeArrowheads="1"/>
            </p:cNvSpPr>
            <p:nvPr/>
          </p:nvSpPr>
          <p:spPr bwMode="auto">
            <a:xfrm>
              <a:off x="4320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2" name="Rectangle 65"/>
            <p:cNvSpPr>
              <a:spLocks noChangeArrowheads="1"/>
            </p:cNvSpPr>
            <p:nvPr/>
          </p:nvSpPr>
          <p:spPr bwMode="auto">
            <a:xfrm>
              <a:off x="451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3" name="Rectangle 66"/>
            <p:cNvSpPr>
              <a:spLocks noChangeArrowheads="1"/>
            </p:cNvSpPr>
            <p:nvPr/>
          </p:nvSpPr>
          <p:spPr bwMode="auto">
            <a:xfrm>
              <a:off x="432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4" name="Rectangle 67"/>
            <p:cNvSpPr>
              <a:spLocks noChangeArrowheads="1"/>
            </p:cNvSpPr>
            <p:nvPr/>
          </p:nvSpPr>
          <p:spPr bwMode="auto">
            <a:xfrm>
              <a:off x="4512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183" name="Picture 18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47913" y="1676400"/>
            <a:ext cx="712787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12882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321482"/>
              </p:ext>
            </p:extLst>
          </p:nvPr>
        </p:nvGraphicFramePr>
        <p:xfrm>
          <a:off x="2209800" y="2146300"/>
          <a:ext cx="1066800" cy="3352800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</a:tblGrid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2884" name="Line 116"/>
          <p:cNvSpPr>
            <a:spLocks noChangeShapeType="1"/>
          </p:cNvSpPr>
          <p:nvPr/>
        </p:nvSpPr>
        <p:spPr bwMode="auto">
          <a:xfrm flipV="1">
            <a:off x="5562600" y="2057400"/>
            <a:ext cx="31242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12890" name="Line 122"/>
          <p:cNvSpPr>
            <a:spLocks noChangeShapeType="1"/>
          </p:cNvSpPr>
          <p:nvPr/>
        </p:nvSpPr>
        <p:spPr bwMode="auto">
          <a:xfrm flipV="1">
            <a:off x="4419600" y="1905000"/>
            <a:ext cx="220980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12891" name="Rectangle 123"/>
          <p:cNvSpPr>
            <a:spLocks noChangeArrowheads="1"/>
          </p:cNvSpPr>
          <p:nvPr/>
        </p:nvSpPr>
        <p:spPr bwMode="auto">
          <a:xfrm>
            <a:off x="4191000" y="3429000"/>
            <a:ext cx="304800" cy="304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12892" name="Rectangle 124"/>
          <p:cNvSpPr>
            <a:spLocks noChangeArrowheads="1"/>
          </p:cNvSpPr>
          <p:nvPr/>
        </p:nvSpPr>
        <p:spPr bwMode="auto">
          <a:xfrm>
            <a:off x="5410200" y="4038600"/>
            <a:ext cx="304800" cy="304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1312933" name="Group 1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33153"/>
              </p:ext>
            </p:extLst>
          </p:nvPr>
        </p:nvGraphicFramePr>
        <p:xfrm>
          <a:off x="7086600" y="2209800"/>
          <a:ext cx="1066800" cy="3352800"/>
        </p:xfrm>
        <a:graphic>
          <a:graphicData uri="http://schemas.openxmlformats.org/drawingml/2006/table">
            <a:tbl>
              <a:tblPr/>
              <a:tblGrid>
                <a:gridCol w="381000"/>
                <a:gridCol w="685800"/>
              </a:tblGrid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2934" name="Group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56659"/>
              </p:ext>
            </p:extLst>
          </p:nvPr>
        </p:nvGraphicFramePr>
        <p:xfrm>
          <a:off x="8839200" y="2209800"/>
          <a:ext cx="1066800" cy="3352800"/>
        </p:xfrm>
        <a:graphic>
          <a:graphicData uri="http://schemas.openxmlformats.org/drawingml/2006/table">
            <a:tbl>
              <a:tblPr/>
              <a:tblGrid>
                <a:gridCol w="381000"/>
                <a:gridCol w="685800"/>
              </a:tblGrid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512858" y="1524000"/>
                <a:ext cx="2097741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2, 5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on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858" y="1524000"/>
                <a:ext cx="2097741" cy="4049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704729" y="1766008"/>
                <a:ext cx="2097741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6, 3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on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729" y="1766008"/>
                <a:ext cx="2097741" cy="4049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2884" grpId="0" animBg="1"/>
      <p:bldP spid="1312890" grpId="0" animBg="1"/>
      <p:bldP spid="1312891" grpId="0" animBg="1"/>
      <p:bldP spid="1312892" grpId="0" animBg="1"/>
      <p:bldP spid="2" grpId="0"/>
      <p:bldP spid="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Naïve Bayes for Digits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4800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Naïve Bayes: Assume all features are independently determined only by label</a:t>
            </a:r>
          </a:p>
          <a:p>
            <a:pPr lvl="2"/>
            <a:endParaRPr lang="en-US" sz="16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Simple digit recognition version: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One feature (variable) </a:t>
            </a:r>
            <a:r>
              <a:rPr lang="en-US" sz="2000" dirty="0" err="1" smtClean="0">
                <a:latin typeface="Calibri"/>
                <a:cs typeface="Calibri"/>
              </a:rPr>
              <a:t>F</a:t>
            </a:r>
            <a:r>
              <a:rPr lang="en-US" sz="2000" baseline="-25000" dirty="0" err="1" smtClean="0">
                <a:latin typeface="Calibri"/>
                <a:cs typeface="Calibri"/>
              </a:rPr>
              <a:t>ij</a:t>
            </a:r>
            <a:r>
              <a:rPr lang="en-US" sz="2000" dirty="0" smtClean="0">
                <a:latin typeface="Calibri"/>
                <a:cs typeface="Calibri"/>
              </a:rPr>
              <a:t> for each grid position &lt;</a:t>
            </a:r>
            <a:r>
              <a:rPr lang="en-US" sz="2000" dirty="0" err="1" smtClean="0">
                <a:latin typeface="Calibri"/>
                <a:cs typeface="Calibri"/>
              </a:rPr>
              <a:t>i,j</a:t>
            </a:r>
            <a:r>
              <a:rPr lang="en-US" sz="2000" dirty="0" smtClean="0">
                <a:latin typeface="Calibri"/>
                <a:cs typeface="Calibri"/>
              </a:rPr>
              <a:t>&gt;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Feature values are on / off, based on whether intensity</a:t>
            </a:r>
          </a:p>
          <a:p>
            <a:pPr lvl="1" eaLnBrk="1" hangingPunct="1">
              <a:buNone/>
            </a:pPr>
            <a:r>
              <a:rPr lang="en-US" sz="2000" dirty="0" smtClean="0">
                <a:latin typeface="Calibri"/>
                <a:cs typeface="Calibri"/>
              </a:rPr>
              <a:t>	is more or less than 0.5 in underlying image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Each input maps to a feature vector, e.g.</a:t>
            </a: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Here: lots of features, each is binary valued</a:t>
            </a: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Naïve Bayes model:</a:t>
            </a: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do we need to learn? How many total </a:t>
            </a:r>
            <a:r>
              <a:rPr lang="en-US" sz="2400" dirty="0" smtClean="0">
                <a:latin typeface="Calibri"/>
                <a:cs typeface="Calibri"/>
              </a:rPr>
              <a:t>parameters</a:t>
            </a:r>
            <a:r>
              <a:rPr lang="en-US" sz="24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300" y="4114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1,1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8,8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1,2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0" y="4198809"/>
                <a:ext cx="568726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→〈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1, 1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1, 2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   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1, 3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latin typeface="Cambria Math" charset="0"/>
                      </a:rPr>
                      <m:t> …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4, 4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 …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8, 8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=0〉</m:t>
                    </m:r>
                  </m:oMath>
                </a14:m>
                <a:r>
                  <a:rPr lang="en-US" dirty="0" smtClean="0"/>
                  <a:t>  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198809"/>
                <a:ext cx="5687263" cy="289182"/>
              </a:xfrm>
              <a:prstGeom prst="rect">
                <a:avLst/>
              </a:prstGeom>
              <a:blipFill rotWithShape="0">
                <a:blip r:embed="rId5"/>
                <a:stretch>
                  <a:fillRect l="-1072" t="-138298" b="-17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52800" y="5105400"/>
                <a:ext cx="502920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 …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8, 8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∝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105400"/>
                <a:ext cx="5029200" cy="8740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Naïve Bayes for Digits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353800" cy="5562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Naïve Bayes: Assume all features are independently determined only by label</a:t>
            </a:r>
          </a:p>
          <a:p>
            <a:pPr lvl="2"/>
            <a:endParaRPr lang="en-US" sz="16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Simple digit recognition version: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One feature (variable) </a:t>
            </a:r>
            <a:r>
              <a:rPr lang="en-US" sz="2000" dirty="0" err="1" smtClean="0">
                <a:latin typeface="Calibri"/>
                <a:cs typeface="Calibri"/>
              </a:rPr>
              <a:t>F</a:t>
            </a:r>
            <a:r>
              <a:rPr lang="en-US" sz="2000" baseline="-25000" dirty="0" err="1" smtClean="0">
                <a:latin typeface="Calibri"/>
                <a:cs typeface="Calibri"/>
              </a:rPr>
              <a:t>ij</a:t>
            </a:r>
            <a:r>
              <a:rPr lang="en-US" sz="2000" dirty="0" smtClean="0">
                <a:latin typeface="Calibri"/>
                <a:cs typeface="Calibri"/>
              </a:rPr>
              <a:t> for each grid position &lt;</a:t>
            </a:r>
            <a:r>
              <a:rPr lang="en-US" sz="2000" dirty="0" err="1" smtClean="0">
                <a:latin typeface="Calibri"/>
                <a:cs typeface="Calibri"/>
              </a:rPr>
              <a:t>i,j</a:t>
            </a:r>
            <a:r>
              <a:rPr lang="en-US" sz="2000" dirty="0" smtClean="0">
                <a:latin typeface="Calibri"/>
                <a:cs typeface="Calibri"/>
              </a:rPr>
              <a:t>&gt;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Feature values are on / off, based on whether intensity</a:t>
            </a:r>
          </a:p>
          <a:p>
            <a:pPr lvl="1" eaLnBrk="1" hangingPunct="1">
              <a:buNone/>
            </a:pPr>
            <a:r>
              <a:rPr lang="en-US" sz="2000" dirty="0" smtClean="0">
                <a:latin typeface="Calibri"/>
                <a:cs typeface="Calibri"/>
              </a:rPr>
              <a:t>	is more or less than 0.5 in underlying image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Each input maps to a feature vector, e.g.</a:t>
            </a: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Here: lots of features, each is binary valued</a:t>
            </a: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Naïve Bayes model:</a:t>
            </a: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do we need to learn? How many total </a:t>
            </a:r>
            <a:r>
              <a:rPr lang="en-US" sz="2400" dirty="0" smtClean="0">
                <a:latin typeface="Calibri"/>
                <a:cs typeface="Calibri"/>
              </a:rPr>
              <a:t>parameters?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65 CPTs</a:t>
            </a:r>
            <a:r>
              <a:rPr lang="en-US" sz="2000" dirty="0">
                <a:latin typeface="Calibri"/>
                <a:cs typeface="Calibri"/>
              </a:rPr>
              <a:t>: 10 parameters for P(Y). </a:t>
            </a:r>
            <a:r>
              <a:rPr lang="en-US" sz="2000" dirty="0" smtClean="0">
                <a:latin typeface="Calibri"/>
                <a:cs typeface="Calibri"/>
              </a:rPr>
              <a:t>64 </a:t>
            </a:r>
            <a:r>
              <a:rPr lang="en-US" sz="2000" dirty="0">
                <a:latin typeface="Calibri"/>
                <a:cs typeface="Calibri"/>
              </a:rPr>
              <a:t>* 2 * 10 parameters for the leaf </a:t>
            </a:r>
            <a:r>
              <a:rPr lang="en-US" sz="2000" dirty="0" err="1">
                <a:latin typeface="Calibri"/>
                <a:cs typeface="Calibri"/>
              </a:rPr>
              <a:t>CPTs.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1,290 </a:t>
            </a:r>
            <a:r>
              <a:rPr lang="en-US" sz="2000" dirty="0">
                <a:latin typeface="Calibri"/>
                <a:cs typeface="Calibri"/>
              </a:rPr>
              <a:t>total parameters. </a:t>
            </a: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300" y="4114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1,1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8,8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1,2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0" y="4198809"/>
                <a:ext cx="568726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→〈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1, 1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1, 2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   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1, 3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latin typeface="Cambria Math" charset="0"/>
                      </a:rPr>
                      <m:t> …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4, 4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 …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8, 8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=0〉</m:t>
                    </m:r>
                  </m:oMath>
                </a14:m>
                <a:r>
                  <a:rPr lang="en-US" dirty="0" smtClean="0"/>
                  <a:t>  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198809"/>
                <a:ext cx="5687263" cy="289182"/>
              </a:xfrm>
              <a:prstGeom prst="rect">
                <a:avLst/>
              </a:prstGeom>
              <a:blipFill rotWithShape="0">
                <a:blip r:embed="rId5"/>
                <a:stretch>
                  <a:fillRect l="-1072" t="-138298" b="-17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52800" y="5105400"/>
                <a:ext cx="502920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 …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8, 8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∝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105400"/>
                <a:ext cx="5029200" cy="8740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2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Naïve Bayes for Digits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4800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Naïve Bayes: Assume all features are independently determined only by label</a:t>
            </a:r>
          </a:p>
          <a:p>
            <a:pPr lvl="2"/>
            <a:endParaRPr lang="en-US" sz="16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Simple digit recognition version: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One feature (variable) </a:t>
            </a:r>
            <a:r>
              <a:rPr lang="en-US" sz="2000" dirty="0" err="1" smtClean="0">
                <a:latin typeface="Calibri"/>
                <a:cs typeface="Calibri"/>
              </a:rPr>
              <a:t>F</a:t>
            </a:r>
            <a:r>
              <a:rPr lang="en-US" sz="2000" baseline="-25000" dirty="0" err="1" smtClean="0">
                <a:latin typeface="Calibri"/>
                <a:cs typeface="Calibri"/>
              </a:rPr>
              <a:t>ij</a:t>
            </a:r>
            <a:r>
              <a:rPr lang="en-US" sz="2000" dirty="0" smtClean="0">
                <a:latin typeface="Calibri"/>
                <a:cs typeface="Calibri"/>
              </a:rPr>
              <a:t> for each grid position &lt;</a:t>
            </a:r>
            <a:r>
              <a:rPr lang="en-US" sz="2000" dirty="0" err="1" smtClean="0">
                <a:latin typeface="Calibri"/>
                <a:cs typeface="Calibri"/>
              </a:rPr>
              <a:t>i,j</a:t>
            </a:r>
            <a:r>
              <a:rPr lang="en-US" sz="2000" dirty="0" smtClean="0">
                <a:latin typeface="Calibri"/>
                <a:cs typeface="Calibri"/>
              </a:rPr>
              <a:t>&gt;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Feature values are on / off, based on whether intensity</a:t>
            </a:r>
          </a:p>
          <a:p>
            <a:pPr lvl="1" eaLnBrk="1" hangingPunct="1">
              <a:buNone/>
            </a:pPr>
            <a:r>
              <a:rPr lang="en-US" sz="2000" dirty="0" smtClean="0">
                <a:latin typeface="Calibri"/>
                <a:cs typeface="Calibri"/>
              </a:rPr>
              <a:t>	is more or less than 0.5 in underlying image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Each input maps to a feature vector, e.g.</a:t>
            </a: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Here: lots of features, each is binary valued</a:t>
            </a: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Naïve Bayes model:</a:t>
            </a: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With email classification, assumed all leaf CPTs were the same. </a:t>
            </a:r>
            <a:r>
              <a:rPr lang="en-US" sz="2400" dirty="0" smtClean="0">
                <a:latin typeface="Calibri"/>
                <a:cs typeface="Calibri"/>
              </a:rPr>
              <a:t>If we did that for image recognition, our classifier would basically be deciding based on what?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300" y="4114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1,1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8,8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1,2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0" y="4198809"/>
                <a:ext cx="568726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→〈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1, 1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1, 2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   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1, 3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latin typeface="Cambria Math" charset="0"/>
                      </a:rPr>
                      <m:t> …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4, 4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 …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8, 8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=0〉</m:t>
                    </m:r>
                  </m:oMath>
                </a14:m>
                <a:r>
                  <a:rPr lang="en-US" dirty="0" smtClean="0"/>
                  <a:t>  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198809"/>
                <a:ext cx="5687263" cy="289182"/>
              </a:xfrm>
              <a:prstGeom prst="rect">
                <a:avLst/>
              </a:prstGeom>
              <a:blipFill rotWithShape="0">
                <a:blip r:embed="rId5"/>
                <a:stretch>
                  <a:fillRect l="-1072" t="-138298" b="-17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52800" y="5105400"/>
                <a:ext cx="502920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 …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8, 8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∝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105400"/>
                <a:ext cx="5029200" cy="8740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Effect of Equal CPTs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1310723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47800"/>
            <a:ext cx="10899775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If all leaf CPTs were the same for digits: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Only 30 parameters (instead of 1,290).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Classification would be based only on how many pixels are “on” vs. “off”.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Our </a:t>
            </a:r>
            <a:r>
              <a:rPr lang="en-US" sz="2400" dirty="0" smtClean="0">
                <a:latin typeface="Calibri"/>
                <a:cs typeface="Calibri"/>
              </a:rPr>
              <a:t>text model was a Naïve Bayes model, just like digits model: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Assumed featured are conditionally independent given the label (spam, ham)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Our text model made an additional assumption: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Bag-of-words: each W</a:t>
            </a:r>
            <a:r>
              <a:rPr lang="en-US" sz="2000" baseline="-25000" dirty="0" smtClean="0">
                <a:latin typeface="Calibri"/>
                <a:cs typeface="Calibri"/>
              </a:rPr>
              <a:t>i</a:t>
            </a:r>
            <a:r>
              <a:rPr lang="en-US" sz="2000" dirty="0" smtClean="0">
                <a:latin typeface="Calibri"/>
                <a:cs typeface="Calibri"/>
              </a:rPr>
              <a:t> is identically distributed (CPTs have same parameters</a:t>
            </a:r>
            <a:r>
              <a:rPr lang="en-US" sz="2000" dirty="0" smtClean="0">
                <a:latin typeface="Calibri"/>
                <a:cs typeface="Calibri"/>
              </a:rPr>
              <a:t>)</a:t>
            </a: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Reduces number of parameters by a factor of N (where N is the longest recorded email).</a:t>
            </a:r>
            <a:endParaRPr lang="en-US" sz="18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Called “bag-of-words” because model is insensitive to word order or reordering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Intuition for why this was ok for text: Features for email are richer!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Presence of specific words rather than just binary values.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“How many pixels are on, anywhere?” vs. “which words appear, anywhere?”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11353800" y="6019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/>
                <a:cs typeface="Calibri"/>
              </a:rPr>
              <a:t>W</a:t>
            </a:r>
            <a:r>
              <a:rPr lang="en-US" baseline="-25000" dirty="0" err="1" smtClean="0">
                <a:latin typeface="Calibri"/>
                <a:cs typeface="Calibri"/>
              </a:rPr>
              <a:t>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8" name="Oval 9"/>
          <p:cNvSpPr>
            <a:spLocks noChangeArrowheads="1"/>
          </p:cNvSpPr>
          <p:nvPr/>
        </p:nvSpPr>
        <p:spPr bwMode="auto">
          <a:xfrm>
            <a:off x="10058400" y="6028765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91" name="Oval 5"/>
          <p:cNvSpPr>
            <a:spLocks noChangeArrowheads="1"/>
          </p:cNvSpPr>
          <p:nvPr/>
        </p:nvSpPr>
        <p:spPr bwMode="auto">
          <a:xfrm>
            <a:off x="9372600" y="6019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10439400" y="5029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cxnSp>
        <p:nvCxnSpPr>
          <p:cNvPr id="12" name="AutoShape 7"/>
          <p:cNvCxnSpPr>
            <a:cxnSpLocks noChangeShapeType="1"/>
            <a:stCxn id="9" idx="4"/>
            <a:endCxn id="11" idx="0"/>
          </p:cNvCxnSpPr>
          <p:nvPr/>
        </p:nvCxnSpPr>
        <p:spPr bwMode="auto">
          <a:xfrm>
            <a:off x="10706100" y="5562600"/>
            <a:ext cx="914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6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20400" y="6248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7" name="AutoShape 10"/>
          <p:cNvCxnSpPr>
            <a:cxnSpLocks noChangeShapeType="1"/>
            <a:stCxn id="9" idx="4"/>
            <a:endCxn id="158" idx="0"/>
          </p:cNvCxnSpPr>
          <p:nvPr/>
        </p:nvCxnSpPr>
        <p:spPr bwMode="auto">
          <a:xfrm flipH="1">
            <a:off x="10325100" y="5562600"/>
            <a:ext cx="381000" cy="4661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2" name="AutoShape 8"/>
          <p:cNvCxnSpPr>
            <a:cxnSpLocks noChangeShapeType="1"/>
            <a:stCxn id="9" idx="4"/>
            <a:endCxn id="191" idx="0"/>
          </p:cNvCxnSpPr>
          <p:nvPr/>
        </p:nvCxnSpPr>
        <p:spPr bwMode="auto">
          <a:xfrm flipH="1">
            <a:off x="9639300" y="5562600"/>
            <a:ext cx="1066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2" name="Oval 4"/>
          <p:cNvSpPr>
            <a:spLocks noChangeArrowheads="1"/>
          </p:cNvSpPr>
          <p:nvPr/>
        </p:nvSpPr>
        <p:spPr bwMode="auto">
          <a:xfrm>
            <a:off x="10439400" y="13081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43" name="Oval 5"/>
          <p:cNvSpPr>
            <a:spLocks noChangeArrowheads="1"/>
          </p:cNvSpPr>
          <p:nvPr/>
        </p:nvSpPr>
        <p:spPr bwMode="auto">
          <a:xfrm>
            <a:off x="9525000" y="27559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1,1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11353800" y="27559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8,8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45" name="AutoShape 7"/>
          <p:cNvCxnSpPr>
            <a:cxnSpLocks noChangeShapeType="1"/>
          </p:cNvCxnSpPr>
          <p:nvPr/>
        </p:nvCxnSpPr>
        <p:spPr bwMode="auto">
          <a:xfrm>
            <a:off x="10706100" y="18415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" name="AutoShape 8"/>
          <p:cNvCxnSpPr>
            <a:cxnSpLocks noChangeShapeType="1"/>
          </p:cNvCxnSpPr>
          <p:nvPr/>
        </p:nvCxnSpPr>
        <p:spPr bwMode="auto">
          <a:xfrm flipH="1">
            <a:off x="9791700" y="18415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7" name="Oval 9"/>
          <p:cNvSpPr>
            <a:spLocks noChangeArrowheads="1"/>
          </p:cNvSpPr>
          <p:nvPr/>
        </p:nvSpPr>
        <p:spPr bwMode="auto">
          <a:xfrm>
            <a:off x="10210800" y="27559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F</a:t>
            </a:r>
            <a:r>
              <a:rPr lang="en-US" baseline="-25000" dirty="0" smtClean="0">
                <a:latin typeface="Calibri"/>
                <a:cs typeface="Calibri"/>
              </a:rPr>
              <a:t>1,2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48" name="AutoShape 10"/>
          <p:cNvCxnSpPr>
            <a:cxnSpLocks noChangeShapeType="1"/>
          </p:cNvCxnSpPr>
          <p:nvPr/>
        </p:nvCxnSpPr>
        <p:spPr bwMode="auto">
          <a:xfrm flipH="1">
            <a:off x="10477500" y="18415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49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96600" y="29845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863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latin typeface="Calibri"/>
                <a:cs typeface="Calibri"/>
              </a:rPr>
              <a:t>General</a:t>
            </a:r>
            <a:r>
              <a:rPr lang="en-US" dirty="0" smtClean="0">
                <a:latin typeface="Calibri"/>
                <a:cs typeface="Calibri"/>
              </a:rPr>
              <a:t> Naïve Bayes</a:t>
            </a:r>
          </a:p>
        </p:txBody>
      </p:sp>
      <p:sp>
        <p:nvSpPr>
          <p:cNvPr id="12779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6774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A general </a:t>
            </a:r>
            <a:r>
              <a:rPr lang="en-US" sz="2400" dirty="0" smtClean="0">
                <a:solidFill>
                  <a:schemeClr val="accent6"/>
                </a:solidFill>
                <a:latin typeface="Calibri"/>
                <a:cs typeface="Calibri"/>
              </a:rPr>
              <a:t>Naive </a:t>
            </a:r>
            <a:r>
              <a:rPr lang="en-US" sz="2400" dirty="0" err="1" smtClean="0">
                <a:solidFill>
                  <a:schemeClr val="accent6"/>
                </a:solidFill>
                <a:latin typeface="Calibri"/>
                <a:cs typeface="Calibri"/>
              </a:rPr>
              <a:t>Bayes</a:t>
            </a:r>
            <a:r>
              <a:rPr lang="en-US" sz="2400" dirty="0" smtClean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model: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For each feature we only have to specify how it depends on the class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Total number of parameters is </a:t>
            </a:r>
            <a:r>
              <a:rPr lang="en-US" sz="2400" i="1" dirty="0" smtClean="0">
                <a:solidFill>
                  <a:srgbClr val="CC0000"/>
                </a:solidFill>
                <a:latin typeface="Calibri"/>
                <a:cs typeface="Calibri"/>
              </a:rPr>
              <a:t>linear</a:t>
            </a:r>
            <a:r>
              <a:rPr lang="en-US" sz="2400" dirty="0" smtClean="0">
                <a:latin typeface="Calibri"/>
                <a:cs typeface="Calibri"/>
              </a:rPr>
              <a:t> in n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Bag of words: Constant number of </a:t>
            </a:r>
            <a:r>
              <a:rPr lang="en-US" sz="2000" dirty="0" smtClean="0">
                <a:latin typeface="Calibri"/>
                <a:cs typeface="Calibri"/>
              </a:rPr>
              <a:t>parameters in n.</a:t>
            </a:r>
            <a:endParaRPr lang="en-US" sz="20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Leaf CPTs are not generally the same (but were for our email example)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As mentioned before: model is very simplistic, but often works anyway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9258300" y="1752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13317" name="Oval 5"/>
          <p:cNvSpPr>
            <a:spLocks noChangeArrowheads="1"/>
          </p:cNvSpPr>
          <p:nvPr/>
        </p:nvSpPr>
        <p:spPr bwMode="auto">
          <a:xfrm>
            <a:off x="8343900" y="3200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10172700" y="3200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n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3319" name="AutoShape 7"/>
          <p:cNvCxnSpPr>
            <a:cxnSpLocks noChangeShapeType="1"/>
            <a:stCxn id="13316" idx="4"/>
            <a:endCxn id="13318" idx="0"/>
          </p:cNvCxnSpPr>
          <p:nvPr/>
        </p:nvCxnSpPr>
        <p:spPr bwMode="auto">
          <a:xfrm>
            <a:off x="9525000" y="22860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320" name="AutoShape 8"/>
          <p:cNvCxnSpPr>
            <a:cxnSpLocks noChangeShapeType="1"/>
            <a:stCxn id="13316" idx="4"/>
            <a:endCxn id="13317" idx="0"/>
          </p:cNvCxnSpPr>
          <p:nvPr/>
        </p:nvCxnSpPr>
        <p:spPr bwMode="auto">
          <a:xfrm flipH="1">
            <a:off x="8610600" y="22860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321" name="Oval 9"/>
          <p:cNvSpPr>
            <a:spLocks noChangeArrowheads="1"/>
          </p:cNvSpPr>
          <p:nvPr/>
        </p:nvSpPr>
        <p:spPr bwMode="auto">
          <a:xfrm>
            <a:off x="9029700" y="3200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3322" name="AutoShape 10"/>
          <p:cNvCxnSpPr>
            <a:cxnSpLocks noChangeShapeType="1"/>
            <a:stCxn id="13316" idx="4"/>
            <a:endCxn id="13321" idx="0"/>
          </p:cNvCxnSpPr>
          <p:nvPr/>
        </p:nvCxnSpPr>
        <p:spPr bwMode="auto">
          <a:xfrm flipH="1">
            <a:off x="9296400" y="22860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3323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5500" y="34290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4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43000" y="2844800"/>
            <a:ext cx="23463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5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86200" y="2819400"/>
            <a:ext cx="2193925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7966" name="Text Box 14"/>
          <p:cNvSpPr txBox="1">
            <a:spLocks noChangeArrowheads="1"/>
          </p:cNvSpPr>
          <p:nvPr/>
        </p:nvSpPr>
        <p:spPr bwMode="auto">
          <a:xfrm>
            <a:off x="3429000" y="2057400"/>
            <a:ext cx="1752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|Y| parameters</a:t>
            </a:r>
          </a:p>
        </p:txBody>
      </p:sp>
      <p:sp>
        <p:nvSpPr>
          <p:cNvPr id="1277967" name="Text Box 15"/>
          <p:cNvSpPr txBox="1">
            <a:spLocks noChangeArrowheads="1"/>
          </p:cNvSpPr>
          <p:nvPr/>
        </p:nvSpPr>
        <p:spPr bwMode="auto">
          <a:xfrm>
            <a:off x="4953000" y="3625850"/>
            <a:ext cx="2362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n x |F| x |Y| parameters</a:t>
            </a:r>
          </a:p>
        </p:txBody>
      </p:sp>
      <p:sp>
        <p:nvSpPr>
          <p:cNvPr id="1277968" name="Text Box 16"/>
          <p:cNvSpPr txBox="1">
            <a:spLocks noChangeArrowheads="1"/>
          </p:cNvSpPr>
          <p:nvPr/>
        </p:nvSpPr>
        <p:spPr bwMode="auto">
          <a:xfrm>
            <a:off x="1371600" y="3549650"/>
            <a:ext cx="205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|Y| x |</a:t>
            </a:r>
            <a:r>
              <a:rPr lang="en-US" dirty="0" err="1">
                <a:latin typeface="Calibri"/>
                <a:cs typeface="Calibri"/>
              </a:rPr>
              <a:t>F|</a:t>
            </a:r>
            <a:r>
              <a:rPr lang="en-US" baseline="30000" dirty="0" err="1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values</a:t>
            </a:r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966" grpId="0"/>
      <p:bldP spid="1277967" grpId="0"/>
      <p:bldP spid="12779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latin typeface="Calibri"/>
                <a:cs typeface="Calibri"/>
              </a:rPr>
              <a:t>General</a:t>
            </a:r>
            <a:r>
              <a:rPr lang="en-US" dirty="0" smtClean="0">
                <a:latin typeface="Calibri"/>
                <a:cs typeface="Calibri"/>
              </a:rPr>
              <a:t> Inference for Naïve Bayes (a la warmup)</a:t>
            </a:r>
          </a:p>
        </p:txBody>
      </p:sp>
      <p:sp>
        <p:nvSpPr>
          <p:cNvPr id="12789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Goal 1: compute posterior distribution over label variable 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Step 1: get joint probability of label and evidence for each label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Step 2: sum to get probability of evidence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Step 3: normalize by dividing Step 1 by Step 2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14340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2913062"/>
            <a:ext cx="21812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24313" y="2455862"/>
            <a:ext cx="2347912" cy="131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13638" y="2438400"/>
            <a:ext cx="2711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8983" name="AutoShape 7"/>
          <p:cNvSpPr>
            <a:spLocks noChangeArrowheads="1"/>
          </p:cNvSpPr>
          <p:nvPr/>
        </p:nvSpPr>
        <p:spPr bwMode="auto">
          <a:xfrm>
            <a:off x="6705600" y="2836862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78984" name="Line 8"/>
          <p:cNvSpPr>
            <a:spLocks noChangeShapeType="1"/>
          </p:cNvSpPr>
          <p:nvPr/>
        </p:nvSpPr>
        <p:spPr bwMode="auto">
          <a:xfrm>
            <a:off x="7391400" y="4056062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4208462"/>
            <a:ext cx="14954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8986" name="Freeform 10"/>
          <p:cNvSpPr>
            <a:spLocks/>
          </p:cNvSpPr>
          <p:nvPr/>
        </p:nvSpPr>
        <p:spPr bwMode="auto">
          <a:xfrm flipH="1">
            <a:off x="10439400" y="3065462"/>
            <a:ext cx="469900" cy="1295400"/>
          </a:xfrm>
          <a:custGeom>
            <a:avLst/>
            <a:gdLst>
              <a:gd name="T0" fmla="*/ 2147483647 w 952"/>
              <a:gd name="T1" fmla="*/ 0 h 960"/>
              <a:gd name="T2" fmla="*/ 2147483647 w 952"/>
              <a:gd name="T3" fmla="*/ 2147483647 h 960"/>
              <a:gd name="T4" fmla="*/ 2147483647 w 952"/>
              <a:gd name="T5" fmla="*/ 2147483647 h 960"/>
              <a:gd name="T6" fmla="*/ 2147483647 w 952"/>
              <a:gd name="T7" fmla="*/ 2147483647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960"/>
              <a:gd name="T14" fmla="*/ 952 w 952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960">
                <a:moveTo>
                  <a:pt x="712" y="0"/>
                </a:moveTo>
                <a:cubicBezTo>
                  <a:pt x="472" y="148"/>
                  <a:pt x="232" y="296"/>
                  <a:pt x="136" y="432"/>
                </a:cubicBezTo>
                <a:cubicBezTo>
                  <a:pt x="40" y="568"/>
                  <a:pt x="0" y="728"/>
                  <a:pt x="136" y="816"/>
                </a:cubicBezTo>
                <a:cubicBezTo>
                  <a:pt x="272" y="904"/>
                  <a:pt x="612" y="932"/>
                  <a:pt x="952" y="960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78987" name="Text Box 11"/>
          <p:cNvSpPr txBox="1">
            <a:spLocks noChangeArrowheads="1"/>
          </p:cNvSpPr>
          <p:nvPr/>
        </p:nvSpPr>
        <p:spPr bwMode="auto">
          <a:xfrm>
            <a:off x="10744200" y="4132262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+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945438" y="5497512"/>
            <a:ext cx="1814512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8989" name="AutoShape 13"/>
          <p:cNvSpPr>
            <a:spLocks noChangeArrowheads="1"/>
          </p:cNvSpPr>
          <p:nvPr/>
        </p:nvSpPr>
        <p:spPr bwMode="auto">
          <a:xfrm rot="5400000">
            <a:off x="8572500" y="4703762"/>
            <a:ext cx="4572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5" name="Picture 1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 cstate="print"/>
          <a:srcRect l="23202" r="62943"/>
          <a:stretch/>
        </p:blipFill>
        <p:spPr bwMode="auto">
          <a:xfrm>
            <a:off x="8077200" y="2420937"/>
            <a:ext cx="325316" cy="131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457200" y="5638800"/>
            <a:ext cx="8229600" cy="80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kern="0" dirty="0" smtClean="0">
                <a:latin typeface="Calibri"/>
                <a:cs typeface="Calibri"/>
              </a:rPr>
              <a:t>Goal 2: determine most likely label Y</a:t>
            </a:r>
          </a:p>
          <a:p>
            <a:pPr lvl="1">
              <a:lnSpc>
                <a:spcPct val="80000"/>
              </a:lnSpc>
            </a:pPr>
            <a:r>
              <a:rPr lang="en-US" sz="2000" kern="0" dirty="0" smtClean="0">
                <a:latin typeface="Calibri"/>
                <a:cs typeface="Calibri"/>
              </a:rPr>
              <a:t>Simply return Y with highest probability (or log probability)</a:t>
            </a:r>
            <a:endParaRPr lang="en-US" sz="2400" kern="0" dirty="0" smtClean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 Naïve Bayes</a:t>
            </a:r>
          </a:p>
        </p:txBody>
      </p:sp>
      <p:sp>
        <p:nvSpPr>
          <p:cNvPr id="1280003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70037"/>
            <a:ext cx="96774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What do we need in order to use Naïve </a:t>
            </a:r>
            <a:r>
              <a:rPr lang="en-US" sz="2800" dirty="0" err="1" smtClean="0"/>
              <a:t>Bayes</a:t>
            </a:r>
            <a:r>
              <a:rPr lang="en-US" sz="2800" dirty="0" smtClean="0"/>
              <a:t>?</a:t>
            </a:r>
          </a:p>
          <a:p>
            <a:pPr lvl="3">
              <a:lnSpc>
                <a:spcPct val="80000"/>
              </a:lnSpc>
            </a:pPr>
            <a:endParaRPr lang="en-US" sz="16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Inference method </a:t>
            </a:r>
            <a:r>
              <a:rPr lang="en-US" sz="2400" dirty="0" smtClean="0"/>
              <a:t>(like our Gary example)</a:t>
            </a:r>
            <a:endParaRPr lang="en-US" sz="2400" dirty="0" smtClean="0"/>
          </a:p>
          <a:p>
            <a:pPr lvl="2" eaLnBrk="1" hangingPunct="1">
              <a:lnSpc>
                <a:spcPct val="80000"/>
              </a:lnSpc>
            </a:pPr>
            <a:r>
              <a:rPr lang="en-US" sz="2000" dirty="0" smtClean="0"/>
              <a:t>Start with a bunch of probabilities: P(Y) and the P(</a:t>
            </a:r>
            <a:r>
              <a:rPr lang="en-US" sz="2000" dirty="0" err="1" smtClean="0"/>
              <a:t>F</a:t>
            </a:r>
            <a:r>
              <a:rPr lang="en-US" sz="2000" baseline="-25000" dirty="0" err="1" smtClean="0"/>
              <a:t>i</a:t>
            </a:r>
            <a:r>
              <a:rPr lang="en-US" sz="2000" dirty="0" err="1" smtClean="0"/>
              <a:t>|Y</a:t>
            </a:r>
            <a:r>
              <a:rPr lang="en-US" sz="2000" dirty="0" smtClean="0"/>
              <a:t>) tables</a:t>
            </a:r>
          </a:p>
          <a:p>
            <a:pPr lvl="2">
              <a:lnSpc>
                <a:spcPct val="80000"/>
              </a:lnSpc>
            </a:pPr>
            <a:r>
              <a:rPr lang="en-US" sz="2000" dirty="0" smtClean="0"/>
              <a:t>Use standard inference to compute P(Y|F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…</a:t>
            </a:r>
            <a:r>
              <a:rPr lang="en-US" sz="2000" dirty="0" err="1" smtClean="0"/>
              <a:t>F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) </a:t>
            </a:r>
            <a:r>
              <a:rPr lang="en-US" sz="2000" dirty="0"/>
              <a:t>or log P(Y|F</a:t>
            </a:r>
            <a:r>
              <a:rPr lang="en-US" sz="2000" baseline="-25000" dirty="0"/>
              <a:t>1</a:t>
            </a:r>
            <a:r>
              <a:rPr lang="en-US" sz="2000" dirty="0"/>
              <a:t>…</a:t>
            </a:r>
            <a:r>
              <a:rPr lang="en-US" sz="2000" dirty="0" err="1"/>
              <a:t>F</a:t>
            </a:r>
            <a:r>
              <a:rPr lang="en-US" sz="2000" baseline="-25000" dirty="0" err="1"/>
              <a:t>n</a:t>
            </a:r>
            <a:r>
              <a:rPr lang="en-US" sz="2000" dirty="0"/>
              <a:t>) 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 smtClean="0"/>
              <a:t>Return Y with the largest probability (or log probability)</a:t>
            </a:r>
          </a:p>
          <a:p>
            <a:pPr lvl="2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Estimates of local conditional probability tables [CPTs]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 smtClean="0"/>
              <a:t>P(Y), the prior over labels [root CPT]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 smtClean="0"/>
              <a:t>P(</a:t>
            </a:r>
            <a:r>
              <a:rPr lang="en-US" sz="2000" dirty="0" err="1" smtClean="0"/>
              <a:t>F</a:t>
            </a:r>
            <a:r>
              <a:rPr lang="en-US" sz="2000" baseline="-25000" dirty="0" err="1" smtClean="0"/>
              <a:t>i</a:t>
            </a:r>
            <a:r>
              <a:rPr lang="en-US" sz="2000" dirty="0" err="1" smtClean="0"/>
              <a:t>|Y</a:t>
            </a:r>
            <a:r>
              <a:rPr lang="en-US" sz="2000" dirty="0" smtClean="0"/>
              <a:t>) for each feature (evidence variable) [leaf CPTs]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 smtClean="0"/>
              <a:t>These probabilities are collectively called the </a:t>
            </a:r>
            <a:r>
              <a:rPr lang="en-US" sz="2000" i="1" dirty="0" smtClean="0">
                <a:solidFill>
                  <a:srgbClr val="CC0000"/>
                </a:solidFill>
              </a:rPr>
              <a:t>parameters</a:t>
            </a:r>
            <a:r>
              <a:rPr lang="en-US" sz="2000" i="1" dirty="0" smtClean="0"/>
              <a:t> </a:t>
            </a:r>
            <a:r>
              <a:rPr lang="en-US" sz="2000" dirty="0" smtClean="0"/>
              <a:t>of the model and denoted by </a:t>
            </a:r>
            <a:r>
              <a:rPr lang="en-US" b="1" i="1" dirty="0" smtClean="0">
                <a:solidFill>
                  <a:srgbClr val="CC0000"/>
                </a:solidFill>
                <a:sym typeface="Symbol" pitchFamily="18" charset="2"/>
              </a:rPr>
              <a:t>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 smtClean="0"/>
              <a:t>Up until now, we assumed these appeared by magic, but </a:t>
            </a:r>
            <a:r>
              <a:rPr lang="en-US" sz="2000" b="1" dirty="0" smtClean="0"/>
              <a:t>now we’ll see how to learn them from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03060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Estimation</a:t>
            </a:r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0993" y="1447800"/>
            <a:ext cx="8294526" cy="4610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67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102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3400" y="1524000"/>
                <a:ext cx="8763000" cy="3593068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 smtClean="0"/>
                  <a:t>Estimating the distribution of a random variable</a:t>
                </a:r>
              </a:p>
              <a:p>
                <a:pPr lvl="1" eaLnBrk="1" hangingPunct="1">
                  <a:lnSpc>
                    <a:spcPct val="80000"/>
                  </a:lnSpc>
                </a:pPr>
                <a:endParaRPr lang="en-US" sz="900" i="1" dirty="0" smtClean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400" i="1" dirty="0" smtClean="0"/>
                  <a:t>Elicitation:</a:t>
                </a:r>
                <a:r>
                  <a:rPr lang="en-US" sz="2400" dirty="0" smtClean="0"/>
                  <a:t> ask a human (why is this hard?)</a:t>
                </a:r>
              </a:p>
              <a:p>
                <a:pPr lvl="4" eaLnBrk="1" hangingPunct="1">
                  <a:lnSpc>
                    <a:spcPct val="80000"/>
                  </a:lnSpc>
                </a:pPr>
                <a:endParaRPr lang="en-US" sz="1200" i="1" dirty="0" smtClean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400" i="1" dirty="0" smtClean="0"/>
                  <a:t>Empirically: </a:t>
                </a:r>
                <a:r>
                  <a:rPr lang="en-US" sz="2400" dirty="0" smtClean="0"/>
                  <a:t>use training data (learning!)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2000" dirty="0" smtClean="0"/>
                  <a:t>E.g.: for each outcome x, look at the </a:t>
                </a:r>
                <a:r>
                  <a:rPr lang="en-US" sz="2000" i="1" dirty="0" smtClean="0">
                    <a:solidFill>
                      <a:srgbClr val="CC0000"/>
                    </a:solidFill>
                  </a:rPr>
                  <a:t>empirical rate</a:t>
                </a:r>
                <a:r>
                  <a:rPr lang="en-US" sz="2000" dirty="0" smtClean="0"/>
                  <a:t> of that value</a:t>
                </a:r>
              </a:p>
              <a:p>
                <a:pPr lvl="1" eaLnBrk="1" hangingPunct="1">
                  <a:lnSpc>
                    <a:spcPct val="80000"/>
                  </a:lnSpc>
                </a:pPr>
                <a:endParaRPr lang="en-US" sz="2000" dirty="0"/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2000" dirty="0" smtClean="0"/>
                  <a:t>Suppose we have a coin where heads is marked red, and tails is marked blue.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000" dirty="0" smtClean="0"/>
                  <a:t> be the chance that it comes up red. Our goal: estimate probability that coin comes up heads/red.</a:t>
                </a:r>
              </a:p>
            </p:txBody>
          </p:sp>
        </mc:Choice>
        <mc:Fallback xmlns="">
          <p:sp>
            <p:nvSpPr>
              <p:cNvPr id="12810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524000"/>
                <a:ext cx="8763000" cy="3593068"/>
              </a:xfrm>
              <a:blipFill rotWithShape="0">
                <a:blip r:embed="rId3"/>
                <a:stretch>
                  <a:fillRect l="-974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1030" name="Oval 6"/>
          <p:cNvSpPr>
            <a:spLocks noChangeArrowheads="1"/>
          </p:cNvSpPr>
          <p:nvPr/>
        </p:nvSpPr>
        <p:spPr bwMode="auto">
          <a:xfrm>
            <a:off x="1981200" y="4519469"/>
            <a:ext cx="381000" cy="3810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</a:t>
            </a:r>
          </a:p>
        </p:txBody>
      </p:sp>
      <p:sp>
        <p:nvSpPr>
          <p:cNvPr id="1281031" name="Oval 7"/>
          <p:cNvSpPr>
            <a:spLocks noChangeArrowheads="1"/>
          </p:cNvSpPr>
          <p:nvPr/>
        </p:nvSpPr>
        <p:spPr bwMode="auto">
          <a:xfrm>
            <a:off x="2514600" y="4519469"/>
            <a:ext cx="381000" cy="3810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</a:t>
            </a:r>
          </a:p>
        </p:txBody>
      </p:sp>
      <p:sp>
        <p:nvSpPr>
          <p:cNvPr id="1281032" name="Oval 8"/>
          <p:cNvSpPr>
            <a:spLocks noChangeArrowheads="1"/>
          </p:cNvSpPr>
          <p:nvPr/>
        </p:nvSpPr>
        <p:spPr bwMode="auto">
          <a:xfrm>
            <a:off x="3048000" y="4519469"/>
            <a:ext cx="381000" cy="3810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219200"/>
            <a:ext cx="2639179" cy="20335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10100" y="4531137"/>
                <a:ext cx="28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Best estimate: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=2/3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00" y="4531137"/>
                <a:ext cx="289560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8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5025" y="5822832"/>
            <a:ext cx="3105151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8400" y="5911394"/>
                <a:ext cx="3048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𝑀𝐿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r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𝜃</m:t>
                      </m:r>
                      <m:r>
                        <a:rPr lang="en-US" sz="2200" b="0" i="1" smtClean="0">
                          <a:latin typeface="Cambria Math" charset="0"/>
                        </a:rPr>
                        <m:t>=2/3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5911394"/>
                <a:ext cx="3048000" cy="430887"/>
              </a:xfrm>
              <a:prstGeom prst="rect">
                <a:avLst/>
              </a:prstGeom>
              <a:blipFill rotWithShape="0"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"/>
              <p:cNvSpPr txBox="1">
                <a:spLocks noChangeArrowheads="1"/>
              </p:cNvSpPr>
              <p:nvPr/>
            </p:nvSpPr>
            <p:spPr bwMode="auto">
              <a:xfrm>
                <a:off x="1042610" y="5334000"/>
                <a:ext cx="9420979" cy="5833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lvl="1"/>
                <a:r>
                  <a:rPr lang="en-US" sz="2000" dirty="0" smtClean="0"/>
                  <a:t>Above, we’ve picked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that </a:t>
                </a:r>
                <a:r>
                  <a:rPr lang="en-US" sz="2000" b="1" dirty="0" smtClean="0"/>
                  <a:t>maximizes </a:t>
                </a:r>
                <a:r>
                  <a:rPr lang="en-US" sz="2000" b="1" dirty="0"/>
                  <a:t>the likelihood</a:t>
                </a:r>
                <a:r>
                  <a:rPr lang="en-US" sz="2000" dirty="0"/>
                  <a:t> </a:t>
                </a:r>
                <a:r>
                  <a:rPr lang="en-US" sz="2000" b="1" dirty="0"/>
                  <a:t>of the data.</a:t>
                </a:r>
              </a:p>
            </p:txBody>
          </p:sp>
        </mc:Choice>
        <mc:Fallback>
          <p:sp>
            <p:nvSpPr>
              <p:cNvPr id="3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2610" y="5334000"/>
                <a:ext cx="9420979" cy="583391"/>
              </a:xfrm>
              <a:prstGeom prst="rect">
                <a:avLst/>
              </a:prstGeom>
              <a:blipFill rotWithShape="0">
                <a:blip r:embed="rId9"/>
                <a:stretch>
                  <a:fillRect l="-583" t="-520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3657600" y="4715803"/>
            <a:ext cx="838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9720289" y="3593958"/>
                <a:ext cx="19256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𝑟𝑒𝑑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289" y="3593958"/>
                <a:ext cx="19256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8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030" grpId="0" animBg="1"/>
      <p:bldP spid="1281031" grpId="0" animBg="1"/>
      <p:bldP spid="1281032" grpId="0" animBg="1"/>
      <p:bldP spid="6" grpId="0"/>
      <p:bldP spid="7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Challenge: Spam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0972800" cy="4800600"/>
              </a:xfrm>
            </p:spPr>
            <p:txBody>
              <a:bodyPr/>
              <a:lstStyle/>
              <a:p>
                <a:pPr eaLnBrk="1" hangingPunct="1"/>
                <a:r>
                  <a:rPr lang="en-US" sz="2400" dirty="0" smtClean="0">
                    <a:latin typeface="Calibri"/>
                    <a:cs typeface="Calibri"/>
                  </a:rPr>
                  <a:t>We can use our idea of Bayes Nets to help us classify spam.</a:t>
                </a:r>
              </a:p>
              <a:p>
                <a:pPr eaLnBrk="1" hangingPunct="1"/>
                <a:r>
                  <a:rPr lang="en-US" sz="2400" dirty="0" smtClean="0">
                    <a:latin typeface="Calibri"/>
                    <a:cs typeface="Calibri"/>
                  </a:rPr>
                  <a:t>Simple Bayes Net Model: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Define Y as label {spam, ham}.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 as the </a:t>
                </a:r>
                <a:r>
                  <a:rPr lang="en-US" sz="2000" dirty="0" err="1" smtClean="0">
                    <a:latin typeface="Calibri"/>
                    <a:cs typeface="Calibri"/>
                  </a:rPr>
                  <a:t>ith</a:t>
                </a:r>
                <a:r>
                  <a:rPr lang="en-US" sz="2000" dirty="0" smtClean="0">
                    <a:latin typeface="Calibri"/>
                    <a:cs typeface="Calibri"/>
                  </a:rPr>
                  <a:t> word of the email.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|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𝑌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 is the same for every word (same CPTs).</a:t>
                </a:r>
              </a:p>
              <a:p>
                <a:pPr lvl="1"/>
                <a:endParaRPr lang="en-US" sz="2400" dirty="0">
                  <a:latin typeface="Calibri"/>
                  <a:cs typeface="Calibri"/>
                </a:endParaRPr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What are some unrealistic aspects of this model?</a:t>
                </a:r>
                <a:endParaRPr lang="en-US"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0972800" cy="4800600"/>
              </a:xfrm>
              <a:blipFill rotWithShape="0">
                <a:blip r:embed="rId4"/>
                <a:stretch>
                  <a:fillRect l="-722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/>
                <a:cs typeface="Calibri"/>
              </a:rPr>
              <a:t>W</a:t>
            </a:r>
            <a:r>
              <a:rPr lang="en-US" baseline="-25000" dirty="0" err="1" smtClean="0">
                <a:latin typeface="Calibri"/>
                <a:cs typeface="Calibri"/>
              </a:rPr>
              <a:t>n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5829300" y="6017736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Yay! We are going to make tacos, with the meat optional</a:t>
            </a:r>
            <a:r>
              <a:rPr lang="en-US" dirty="0" smtClean="0"/>
              <a:t>.”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60676" y="6412468"/>
                <a:ext cx="4693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= yay,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= we,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are,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going, </a:t>
                </a:r>
                <a:r>
                  <a:rPr lang="is-IS" dirty="0" smtClean="0"/>
                  <a:t>…</a:t>
                </a:r>
                <a:r>
                  <a:rPr lang="en-US" dirty="0" smtClean="0"/>
                  <a:t>   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76" y="6412468"/>
                <a:ext cx="469302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7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 Estimation</a:t>
            </a:r>
          </a:p>
        </p:txBody>
      </p:sp>
      <p:sp>
        <p:nvSpPr>
          <p:cNvPr id="128102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458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Estimating the distribution of a random variable</a:t>
            </a:r>
          </a:p>
          <a:p>
            <a:pPr lvl="1" eaLnBrk="1" hangingPunct="1">
              <a:lnSpc>
                <a:spcPct val="80000"/>
              </a:lnSpc>
            </a:pPr>
            <a:endParaRPr lang="en-US" sz="9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i="1" dirty="0" smtClean="0"/>
              <a:t>Elicitation:</a:t>
            </a:r>
            <a:r>
              <a:rPr lang="en-US" sz="2400" dirty="0" smtClean="0"/>
              <a:t> ask a human (why is this hard?)</a:t>
            </a:r>
          </a:p>
          <a:p>
            <a:pPr lvl="4" eaLnBrk="1" hangingPunct="1">
              <a:lnSpc>
                <a:spcPct val="80000"/>
              </a:lnSpc>
            </a:pPr>
            <a:endParaRPr lang="en-US" sz="12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i="1" dirty="0" smtClean="0"/>
              <a:t>Empirically: </a:t>
            </a:r>
            <a:r>
              <a:rPr lang="en-US" sz="2400" dirty="0" smtClean="0"/>
              <a:t>use training data (learning!)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E.g.: for each outcome x, look at the </a:t>
            </a:r>
            <a:r>
              <a:rPr lang="en-US" sz="2000" i="1" dirty="0" smtClean="0">
                <a:solidFill>
                  <a:srgbClr val="CC0000"/>
                </a:solidFill>
              </a:rPr>
              <a:t>empirical rate</a:t>
            </a:r>
            <a:r>
              <a:rPr lang="en-US" sz="2000" dirty="0" smtClean="0"/>
              <a:t> of that value: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P</a:t>
            </a:r>
            <a:r>
              <a:rPr lang="en-US" sz="2000" baseline="-25000" dirty="0" smtClean="0"/>
              <a:t>ML</a:t>
            </a:r>
            <a:r>
              <a:rPr lang="en-US" sz="2000" dirty="0" smtClean="0"/>
              <a:t> is the estimate that maximizes the </a:t>
            </a:r>
            <a:r>
              <a:rPr lang="en-US" sz="2000" i="1" dirty="0" smtClean="0">
                <a:solidFill>
                  <a:srgbClr val="CC0000"/>
                </a:solidFill>
              </a:rPr>
              <a:t>likelihood of the data</a:t>
            </a: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1900" dirty="0" smtClean="0"/>
          </a:p>
          <a:p>
            <a:pPr eaLnBrk="1" hangingPunct="1">
              <a:lnSpc>
                <a:spcPct val="80000"/>
              </a:lnSpc>
            </a:pPr>
            <a:endParaRPr lang="en-US" sz="2400" i="1" dirty="0" smtClean="0"/>
          </a:p>
          <a:p>
            <a:pPr eaLnBrk="1" hangingPunct="1">
              <a:lnSpc>
                <a:spcPct val="80000"/>
              </a:lnSpc>
            </a:pPr>
            <a:endParaRPr lang="en-US" sz="2400" i="1" dirty="0" smtClean="0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6726" y="3506789"/>
            <a:ext cx="3105151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1030" name="Oval 6"/>
          <p:cNvSpPr>
            <a:spLocks noChangeArrowheads="1"/>
          </p:cNvSpPr>
          <p:nvPr/>
        </p:nvSpPr>
        <p:spPr bwMode="auto">
          <a:xfrm>
            <a:off x="6781800" y="3429000"/>
            <a:ext cx="381000" cy="3810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</a:t>
            </a:r>
          </a:p>
        </p:txBody>
      </p:sp>
      <p:sp>
        <p:nvSpPr>
          <p:cNvPr id="1281031" name="Oval 7"/>
          <p:cNvSpPr>
            <a:spLocks noChangeArrowheads="1"/>
          </p:cNvSpPr>
          <p:nvPr/>
        </p:nvSpPr>
        <p:spPr bwMode="auto">
          <a:xfrm>
            <a:off x="7315200" y="3429000"/>
            <a:ext cx="381000" cy="3810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</a:t>
            </a:r>
          </a:p>
        </p:txBody>
      </p:sp>
      <p:sp>
        <p:nvSpPr>
          <p:cNvPr id="1281032" name="Oval 8"/>
          <p:cNvSpPr>
            <a:spLocks noChangeArrowheads="1"/>
          </p:cNvSpPr>
          <p:nvPr/>
        </p:nvSpPr>
        <p:spPr bwMode="auto">
          <a:xfrm>
            <a:off x="7848600" y="3429000"/>
            <a:ext cx="381000" cy="3810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99250" y="4022726"/>
            <a:ext cx="1758951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720289" y="3593958"/>
                <a:ext cx="19256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𝑟𝑒𝑑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289" y="3593958"/>
                <a:ext cx="1925638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349641" y="5027916"/>
                <a:ext cx="3124200" cy="913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200" b="0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41" y="5027916"/>
                <a:ext cx="3124200" cy="9138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638800" y="4800600"/>
                <a:ext cx="28194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800600"/>
                <a:ext cx="281940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525419" y="5325289"/>
                <a:ext cx="2341562" cy="61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</a:rPr>
                        <m:t>−3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419" y="5325289"/>
                <a:ext cx="2341562" cy="61831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50038" y="6191908"/>
                <a:ext cx="2341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0=</m:t>
                      </m:r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</a:rPr>
                        <m:t>(2−3</m:t>
                      </m:r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38" y="6191908"/>
                <a:ext cx="2341562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568918" y="5410200"/>
                <a:ext cx="2341562" cy="1039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</a:t>
                </a:r>
                <a:r>
                  <a:rPr lang="en-US" b="0" dirty="0" smtClean="0"/>
                  <a:t>in 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m</a:t>
                </a:r>
                <a:r>
                  <a:rPr lang="en-US" b="0" dirty="0" smtClean="0"/>
                  <a:t>ax 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918" y="5410200"/>
                <a:ext cx="2341562" cy="1039452"/>
              </a:xfrm>
              <a:prstGeom prst="rect">
                <a:avLst/>
              </a:prstGeom>
              <a:blipFill rotWithShape="0">
                <a:blip r:embed="rId11"/>
                <a:stretch>
                  <a:fillRect l="-2344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080932" y="4800600"/>
                <a:ext cx="24715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932" y="4800600"/>
                <a:ext cx="247150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1219200"/>
            <a:ext cx="2639179" cy="20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Parameter Estimation</a:t>
            </a:r>
          </a:p>
        </p:txBody>
      </p:sp>
      <p:sp>
        <p:nvSpPr>
          <p:cNvPr id="128102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458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Estimating the distribution of a random variable</a:t>
            </a:r>
          </a:p>
          <a:p>
            <a:pPr lvl="1" eaLnBrk="1" hangingPunct="1">
              <a:lnSpc>
                <a:spcPct val="80000"/>
              </a:lnSpc>
            </a:pPr>
            <a:endParaRPr lang="en-US" sz="9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i="1" dirty="0" smtClean="0"/>
              <a:t>Elicitation:</a:t>
            </a:r>
            <a:r>
              <a:rPr lang="en-US" sz="2400" dirty="0" smtClean="0"/>
              <a:t> ask a human (why is this hard?)</a:t>
            </a:r>
          </a:p>
          <a:p>
            <a:pPr lvl="4" eaLnBrk="1" hangingPunct="1">
              <a:lnSpc>
                <a:spcPct val="80000"/>
              </a:lnSpc>
            </a:pPr>
            <a:endParaRPr lang="en-US" sz="12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i="1" dirty="0" smtClean="0"/>
              <a:t>Empirically: </a:t>
            </a:r>
            <a:r>
              <a:rPr lang="en-US" sz="2400" dirty="0" smtClean="0"/>
              <a:t>use training data (learning!)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E.g.: for each outcome x, look at the </a:t>
            </a:r>
            <a:r>
              <a:rPr lang="en-US" sz="2000" i="1" dirty="0" smtClean="0">
                <a:solidFill>
                  <a:srgbClr val="CC0000"/>
                </a:solidFill>
              </a:rPr>
              <a:t>empirical rate</a:t>
            </a:r>
            <a:r>
              <a:rPr lang="en-US" sz="2000" dirty="0" smtClean="0"/>
              <a:t> of that value: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P</a:t>
            </a:r>
            <a:r>
              <a:rPr lang="en-US" sz="2000" baseline="-25000" dirty="0" smtClean="0"/>
              <a:t>ML</a:t>
            </a:r>
            <a:r>
              <a:rPr lang="en-US" sz="2000" dirty="0" smtClean="0"/>
              <a:t> is the estimate that maximizes the </a:t>
            </a:r>
            <a:r>
              <a:rPr lang="en-US" sz="2000" i="1" dirty="0" smtClean="0">
                <a:solidFill>
                  <a:srgbClr val="CC0000"/>
                </a:solidFill>
              </a:rPr>
              <a:t>likelihood of the data</a:t>
            </a: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1900" dirty="0" smtClean="0"/>
          </a:p>
          <a:p>
            <a:pPr lvl="1">
              <a:lnSpc>
                <a:spcPct val="80000"/>
              </a:lnSpc>
            </a:pPr>
            <a:r>
              <a:rPr lang="en-US" sz="1900" dirty="0" smtClean="0"/>
              <a:t>There are possibilities other than P</a:t>
            </a:r>
            <a:r>
              <a:rPr lang="en-US" sz="1800" baseline="-25000" dirty="0" smtClean="0"/>
              <a:t>ML</a:t>
            </a:r>
            <a:r>
              <a:rPr lang="en-US" sz="1900" dirty="0" smtClean="0"/>
              <a:t> - e.g. taking into account our intuition that coins are usually fair. More later.</a:t>
            </a:r>
          </a:p>
          <a:p>
            <a:pPr eaLnBrk="1" hangingPunct="1">
              <a:lnSpc>
                <a:spcPct val="80000"/>
              </a:lnSpc>
            </a:pPr>
            <a:endParaRPr lang="en-US" sz="2400" i="1" dirty="0" smtClean="0"/>
          </a:p>
          <a:p>
            <a:pPr eaLnBrk="1" hangingPunct="1">
              <a:lnSpc>
                <a:spcPct val="80000"/>
              </a:lnSpc>
            </a:pPr>
            <a:endParaRPr lang="en-US" sz="2400" i="1" dirty="0" smtClean="0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6726" y="3506789"/>
            <a:ext cx="3105151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1030" name="Oval 6"/>
          <p:cNvSpPr>
            <a:spLocks noChangeArrowheads="1"/>
          </p:cNvSpPr>
          <p:nvPr/>
        </p:nvSpPr>
        <p:spPr bwMode="auto">
          <a:xfrm>
            <a:off x="6781800" y="3429000"/>
            <a:ext cx="381000" cy="3810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</a:t>
            </a:r>
          </a:p>
        </p:txBody>
      </p:sp>
      <p:sp>
        <p:nvSpPr>
          <p:cNvPr id="1281031" name="Oval 7"/>
          <p:cNvSpPr>
            <a:spLocks noChangeArrowheads="1"/>
          </p:cNvSpPr>
          <p:nvPr/>
        </p:nvSpPr>
        <p:spPr bwMode="auto">
          <a:xfrm>
            <a:off x="7315200" y="3429000"/>
            <a:ext cx="381000" cy="38100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</a:t>
            </a:r>
          </a:p>
        </p:txBody>
      </p:sp>
      <p:sp>
        <p:nvSpPr>
          <p:cNvPr id="1281032" name="Oval 8"/>
          <p:cNvSpPr>
            <a:spLocks noChangeArrowheads="1"/>
          </p:cNvSpPr>
          <p:nvPr/>
        </p:nvSpPr>
        <p:spPr bwMode="auto">
          <a:xfrm>
            <a:off x="7848600" y="3429000"/>
            <a:ext cx="381000" cy="3810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99250" y="4022726"/>
            <a:ext cx="1758951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720289" y="3593958"/>
                <a:ext cx="19256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𝑟𝑒𝑑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289" y="3593958"/>
                <a:ext cx="1925638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1219200"/>
            <a:ext cx="2639179" cy="20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3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Maximum Likelihood Estimation Dangers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397001"/>
                <a:ext cx="11379200" cy="4394199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 smtClean="0"/>
                  <a:t>Example: Maximum Likelihood for Spam Classification</a:t>
                </a:r>
                <a:endParaRPr lang="en-US" sz="2000" dirty="0"/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 smtClean="0"/>
                  <a:t>For each word w, need to estimate probability it appears in ham and spam emails: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sz="2000" dirty="0" smtClean="0"/>
                  <a:t>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h𝑎𝑚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number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of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times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w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in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appears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in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ham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email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total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number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of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words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in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all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ham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emails</m:t>
                        </m:r>
                      </m:den>
                    </m:f>
                  </m:oMath>
                </a14:m>
                <a:endParaRPr lang="en-US" sz="2000" dirty="0" smtClean="0"/>
              </a:p>
              <a:p>
                <a:pPr lvl="2">
                  <a:lnSpc>
                    <a:spcPct val="90000"/>
                  </a:lnSpc>
                </a:pPr>
                <a:r>
                  <a:rPr lang="en-US" sz="2000" dirty="0"/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𝑠𝑝</m:t>
                        </m:r>
                        <m:r>
                          <a:rPr lang="en-US" sz="2000" i="1">
                            <a:latin typeface="Cambria Math" charset="0"/>
                          </a:rPr>
                          <m:t>𝑎𝑚</m:t>
                        </m:r>
                        <m:r>
                          <a:rPr lang="en-US" sz="20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</m:t>
                        </m:r>
                        <m:r>
                          <a:rPr lang="en-US" sz="2000" i="1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number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of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times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w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in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appears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in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sp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am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email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total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number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of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words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in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all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sp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am</m:t>
                        </m:r>
                        <m:r>
                          <a:rPr lang="en-US" sz="200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emails</m:t>
                        </m:r>
                      </m:den>
                    </m:f>
                  </m:oMath>
                </a14:m>
                <a:endParaRPr lang="en-US" sz="2000" dirty="0" smtClean="0"/>
              </a:p>
              <a:p>
                <a:pPr lvl="1" eaLnBrk="1" hangingPunct="1">
                  <a:lnSpc>
                    <a:spcPct val="90000"/>
                  </a:lnSpc>
                </a:pPr>
                <a:endParaRPr lang="en-US" sz="1800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 smtClean="0"/>
                  <a:t>Example, suppose we have 3 ham emails and 3 spam emails, as below:</a:t>
                </a: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379200" cy="4394199"/>
              </a:xfrm>
              <a:blipFill rotWithShape="0">
                <a:blip r:embed="rId2"/>
                <a:stretch>
                  <a:fillRect l="-482" t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1517277" y="3962400"/>
            <a:ext cx="7592358" cy="1297019"/>
            <a:chOff x="1517277" y="3962400"/>
            <a:chExt cx="7592358" cy="1297019"/>
          </a:xfrm>
        </p:grpSpPr>
        <p:grpSp>
          <p:nvGrpSpPr>
            <p:cNvPr id="10" name="Group 9"/>
            <p:cNvGrpSpPr/>
            <p:nvPr/>
          </p:nvGrpSpPr>
          <p:grpSpPr>
            <a:xfrm>
              <a:off x="1517277" y="3962400"/>
              <a:ext cx="3200400" cy="1297019"/>
              <a:chOff x="1521759" y="4267200"/>
              <a:chExt cx="3200400" cy="129701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521759" y="4267200"/>
                <a:ext cx="3200400" cy="92333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1: hey horse</a:t>
                </a:r>
              </a:p>
              <a:p>
                <a:r>
                  <a:rPr lang="en-US" dirty="0" smtClean="0"/>
                  <a:t>2: horse</a:t>
                </a:r>
                <a:r>
                  <a:rPr lang="en-US" dirty="0"/>
                  <a:t>, are you </a:t>
                </a:r>
                <a:r>
                  <a:rPr lang="en-US" dirty="0" smtClean="0"/>
                  <a:t>awake</a:t>
                </a:r>
              </a:p>
              <a:p>
                <a:r>
                  <a:rPr lang="en-US" dirty="0" smtClean="0"/>
                  <a:t>3: horse</a:t>
                </a:r>
                <a:r>
                  <a:rPr lang="en-US" dirty="0"/>
                  <a:t>, </a:t>
                </a:r>
                <a:r>
                  <a:rPr lang="en-US" dirty="0" err="1"/>
                  <a:t>i</a:t>
                </a:r>
                <a:r>
                  <a:rPr lang="en-US" dirty="0"/>
                  <a:t> am a horse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21759" y="5190530"/>
                <a:ext cx="685800" cy="373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ham</a:t>
                </a:r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837518" y="3962400"/>
              <a:ext cx="3272117" cy="1292662"/>
              <a:chOff x="5837518" y="4267200"/>
              <a:chExt cx="3272117" cy="129266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09235" y="4267200"/>
                <a:ext cx="3200400" cy="92333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1: buy </a:t>
                </a:r>
                <a:r>
                  <a:rPr lang="en-US" dirty="0"/>
                  <a:t>discount </a:t>
                </a:r>
                <a:r>
                  <a:rPr lang="en-US" dirty="0" smtClean="0"/>
                  <a:t>pills</a:t>
                </a:r>
              </a:p>
              <a:p>
                <a:r>
                  <a:rPr lang="en-US" dirty="0" smtClean="0"/>
                  <a:t>2: discount </a:t>
                </a:r>
                <a:r>
                  <a:rPr lang="en-US" dirty="0"/>
                  <a:t>pills for </a:t>
                </a:r>
                <a:r>
                  <a:rPr lang="en-US" dirty="0" smtClean="0"/>
                  <a:t>free</a:t>
                </a:r>
              </a:p>
              <a:p>
                <a:r>
                  <a:rPr lang="en-US" dirty="0" smtClean="0"/>
                  <a:t>3: low </a:t>
                </a:r>
                <a:r>
                  <a:rPr lang="en-US" dirty="0"/>
                  <a:t>price pills for horse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837518" y="5190530"/>
                <a:ext cx="868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spam</a:t>
                </a:r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711131" y="5238440"/>
                <a:ext cx="2851165" cy="609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horse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h𝑎𝑚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31" y="5238440"/>
                <a:ext cx="2851165" cy="6099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067230" y="5237104"/>
                <a:ext cx="290727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horse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𝑠𝑝𝑎𝑚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30" y="5237104"/>
                <a:ext cx="2907270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676400" y="5922593"/>
                <a:ext cx="2991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discount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h𝑎𝑚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922593"/>
                <a:ext cx="299120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044818" y="5789864"/>
                <a:ext cx="3119444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discount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h𝑎𝑚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8" y="5789864"/>
                <a:ext cx="3119444" cy="6109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58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Dangers</a:t>
            </a:r>
            <a:endParaRPr lang="en-US" dirty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1655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Naively, we could just </a:t>
            </a:r>
            <a:r>
              <a:rPr lang="en-US" sz="2000" dirty="0" smtClean="0"/>
              <a:t>compute parameters from </a:t>
            </a:r>
            <a:r>
              <a:rPr lang="en-US" sz="2000" dirty="0"/>
              <a:t>relative </a:t>
            </a:r>
            <a:r>
              <a:rPr lang="en-US" sz="2000" dirty="0" smtClean="0"/>
              <a:t>frequencies.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Example, suppose we have 3 ham emails and 3 spam emails, as below: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smtClean="0"/>
              <a:t>Observation: During </a:t>
            </a:r>
            <a:r>
              <a:rPr lang="en-US" sz="2000" dirty="0"/>
              <a:t>inference, the thing that matters is the ratio of the likelihood of the possible classes</a:t>
            </a:r>
            <a:r>
              <a:rPr lang="en-US" sz="2000" dirty="0" smtClean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any word has zero frequency in a corpus, that ratio is zero (or infinity), acts as a perfect shibboleth.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517277" y="2286000"/>
            <a:ext cx="3200400" cy="1297019"/>
            <a:chOff x="1521759" y="4267200"/>
            <a:chExt cx="3200400" cy="1297019"/>
          </a:xfrm>
        </p:grpSpPr>
        <p:sp>
          <p:nvSpPr>
            <p:cNvPr id="4" name="TextBox 3"/>
            <p:cNvSpPr txBox="1"/>
            <p:nvPr/>
          </p:nvSpPr>
          <p:spPr>
            <a:xfrm>
              <a:off x="1521759" y="4267200"/>
              <a:ext cx="3200400" cy="9233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hey </a:t>
              </a:r>
              <a:r>
                <a:rPr lang="en-US" dirty="0" smtClean="0"/>
                <a:t>horse</a:t>
              </a:r>
            </a:p>
            <a:p>
              <a:r>
                <a:rPr lang="en-US" dirty="0" smtClean="0"/>
                <a:t>horse</a:t>
              </a:r>
              <a:r>
                <a:rPr lang="en-US" dirty="0"/>
                <a:t>, are you </a:t>
              </a:r>
              <a:r>
                <a:rPr lang="en-US" dirty="0" smtClean="0"/>
                <a:t>awake</a:t>
              </a:r>
            </a:p>
            <a:p>
              <a:r>
                <a:rPr lang="en-US" dirty="0" smtClean="0"/>
                <a:t>horse</a:t>
              </a:r>
              <a:r>
                <a:rPr lang="en-US" dirty="0"/>
                <a:t>, </a:t>
              </a:r>
              <a:r>
                <a:rPr lang="en-US" dirty="0" err="1"/>
                <a:t>i</a:t>
              </a:r>
              <a:r>
                <a:rPr lang="en-US" dirty="0"/>
                <a:t> am a horse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21759" y="5190530"/>
              <a:ext cx="685800" cy="373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ham</a:t>
              </a:r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37518" y="2286000"/>
            <a:ext cx="3272117" cy="1292662"/>
            <a:chOff x="5837518" y="4267200"/>
            <a:chExt cx="3272117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5909235" y="4267200"/>
              <a:ext cx="3200400" cy="9233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buy discount </a:t>
              </a:r>
              <a:r>
                <a:rPr lang="en-US" dirty="0" smtClean="0"/>
                <a:t>pills</a:t>
              </a:r>
            </a:p>
            <a:p>
              <a:r>
                <a:rPr lang="en-US" dirty="0" smtClean="0"/>
                <a:t>discount </a:t>
              </a:r>
              <a:r>
                <a:rPr lang="en-US" dirty="0"/>
                <a:t>pills for </a:t>
              </a:r>
              <a:r>
                <a:rPr lang="en-US" dirty="0" smtClean="0"/>
                <a:t>free</a:t>
              </a:r>
            </a:p>
            <a:p>
              <a:r>
                <a:rPr lang="en-US" dirty="0" smtClean="0"/>
                <a:t>low </a:t>
              </a:r>
              <a:r>
                <a:rPr lang="en-US" dirty="0"/>
                <a:t>price pills for horse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7518" y="5190530"/>
              <a:ext cx="868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spam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11131" y="3506536"/>
                <a:ext cx="2851165" cy="609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horse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h𝑎𝑚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31" y="3506536"/>
                <a:ext cx="2851165" cy="6099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7230" y="3505200"/>
                <a:ext cx="290727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horse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𝑠𝑝𝑎𝑚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30" y="3505200"/>
                <a:ext cx="2907270" cy="610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76400" y="4190689"/>
                <a:ext cx="2991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discount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h𝑎𝑚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190689"/>
                <a:ext cx="299120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044818" y="4057960"/>
                <a:ext cx="3119444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discount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h𝑎𝑚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8" y="4057960"/>
                <a:ext cx="3119444" cy="610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96353" y="6107668"/>
                <a:ext cx="6973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h𝑎𝑚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h𝑎𝑚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h𝑎𝑚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h𝑎𝑚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…  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h𝑎𝑚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3" y="6107668"/>
                <a:ext cx="697389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568869" y="5715000"/>
                <a:ext cx="3165931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charset="0"/>
                                </a:rPr>
                                <m:t>discount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𝑠𝑝𝑎𝑚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discount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h𝑎𝑚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869" y="5715000"/>
                <a:ext cx="3165931" cy="6790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81000" y="5638800"/>
                <a:ext cx="72046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𝑠𝑝𝑎𝑚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𝑠𝑝𝑎𝑚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𝑠𝑝𝑎𝑚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𝑠𝑝𝑎𝑚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…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r>
                        <a:rPr lang="en-US" i="1">
                          <a:latin typeface="Cambria Math" charset="0"/>
                        </a:rPr>
                        <m:t>𝑠𝑝𝑎𝑚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638800"/>
                <a:ext cx="720460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62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and </a:t>
            </a:r>
            <a:r>
              <a:rPr lang="en-US" dirty="0" err="1" smtClean="0"/>
              <a:t>Overfitting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073" y="1295400"/>
            <a:ext cx="3121641" cy="4667250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295452"/>
            <a:ext cx="3352800" cy="4667146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982" y="1295400"/>
            <a:ext cx="4265635" cy="4667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974725" y="1295400"/>
            <a:ext cx="7537450" cy="51276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974725" y="6423025"/>
            <a:ext cx="7537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V="1">
            <a:off x="974725" y="1295400"/>
            <a:ext cx="1588" cy="5127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6"/>
          <p:cNvSpPr>
            <a:spLocks noChangeShapeType="1"/>
          </p:cNvSpPr>
          <p:nvPr/>
        </p:nvSpPr>
        <p:spPr bwMode="auto">
          <a:xfrm flipV="1">
            <a:off x="974725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973138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35" name="Line 8"/>
          <p:cNvSpPr>
            <a:spLocks noChangeShapeType="1"/>
          </p:cNvSpPr>
          <p:nvPr/>
        </p:nvSpPr>
        <p:spPr bwMode="auto">
          <a:xfrm flipV="1">
            <a:off x="1725613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Rectangle 9"/>
          <p:cNvSpPr>
            <a:spLocks noChangeArrowheads="1"/>
          </p:cNvSpPr>
          <p:nvPr/>
        </p:nvSpPr>
        <p:spPr bwMode="auto">
          <a:xfrm>
            <a:off x="1724025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37" name="Line 10"/>
          <p:cNvSpPr>
            <a:spLocks noChangeShapeType="1"/>
          </p:cNvSpPr>
          <p:nvPr/>
        </p:nvSpPr>
        <p:spPr bwMode="auto">
          <a:xfrm flipV="1">
            <a:off x="2474913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2473325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4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39" name="Line 12"/>
          <p:cNvSpPr>
            <a:spLocks noChangeShapeType="1"/>
          </p:cNvSpPr>
          <p:nvPr/>
        </p:nvSpPr>
        <p:spPr bwMode="auto">
          <a:xfrm flipV="1">
            <a:off x="3233738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Rectangle 13"/>
          <p:cNvSpPr>
            <a:spLocks noChangeArrowheads="1"/>
          </p:cNvSpPr>
          <p:nvPr/>
        </p:nvSpPr>
        <p:spPr bwMode="auto">
          <a:xfrm>
            <a:off x="32321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6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1" name="Line 14"/>
          <p:cNvSpPr>
            <a:spLocks noChangeShapeType="1"/>
          </p:cNvSpPr>
          <p:nvPr/>
        </p:nvSpPr>
        <p:spPr bwMode="auto">
          <a:xfrm flipV="1">
            <a:off x="3984625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5"/>
          <p:cNvSpPr>
            <a:spLocks noChangeArrowheads="1"/>
          </p:cNvSpPr>
          <p:nvPr/>
        </p:nvSpPr>
        <p:spPr bwMode="auto">
          <a:xfrm>
            <a:off x="3983038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8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3" name="Line 16"/>
          <p:cNvSpPr>
            <a:spLocks noChangeShapeType="1"/>
          </p:cNvSpPr>
          <p:nvPr/>
        </p:nvSpPr>
        <p:spPr bwMode="auto">
          <a:xfrm flipV="1">
            <a:off x="4743450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Rectangle 17"/>
          <p:cNvSpPr>
            <a:spLocks noChangeArrowheads="1"/>
          </p:cNvSpPr>
          <p:nvPr/>
        </p:nvSpPr>
        <p:spPr bwMode="auto">
          <a:xfrm>
            <a:off x="47021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5" name="Line 18"/>
          <p:cNvSpPr>
            <a:spLocks noChangeShapeType="1"/>
          </p:cNvSpPr>
          <p:nvPr/>
        </p:nvSpPr>
        <p:spPr bwMode="auto">
          <a:xfrm flipV="1">
            <a:off x="5494338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Rectangle 19"/>
          <p:cNvSpPr>
            <a:spLocks noChangeArrowheads="1"/>
          </p:cNvSpPr>
          <p:nvPr/>
        </p:nvSpPr>
        <p:spPr bwMode="auto">
          <a:xfrm>
            <a:off x="5453063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12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7" name="Line 20"/>
          <p:cNvSpPr>
            <a:spLocks noChangeShapeType="1"/>
          </p:cNvSpPr>
          <p:nvPr/>
        </p:nvSpPr>
        <p:spPr bwMode="auto">
          <a:xfrm flipV="1">
            <a:off x="6243638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8" name="Rectangle 21"/>
          <p:cNvSpPr>
            <a:spLocks noChangeArrowheads="1"/>
          </p:cNvSpPr>
          <p:nvPr/>
        </p:nvSpPr>
        <p:spPr bwMode="auto">
          <a:xfrm>
            <a:off x="6202363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14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9" name="Line 22"/>
          <p:cNvSpPr>
            <a:spLocks noChangeShapeType="1"/>
          </p:cNvSpPr>
          <p:nvPr/>
        </p:nvSpPr>
        <p:spPr bwMode="auto">
          <a:xfrm flipV="1">
            <a:off x="7002463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0" name="Rectangle 23"/>
          <p:cNvSpPr>
            <a:spLocks noChangeArrowheads="1"/>
          </p:cNvSpPr>
          <p:nvPr/>
        </p:nvSpPr>
        <p:spPr bwMode="auto">
          <a:xfrm>
            <a:off x="6961188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16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1" name="Line 24"/>
          <p:cNvSpPr>
            <a:spLocks noChangeShapeType="1"/>
          </p:cNvSpPr>
          <p:nvPr/>
        </p:nvSpPr>
        <p:spPr bwMode="auto">
          <a:xfrm flipV="1">
            <a:off x="7753350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Rectangle 25"/>
          <p:cNvSpPr>
            <a:spLocks noChangeArrowheads="1"/>
          </p:cNvSpPr>
          <p:nvPr/>
        </p:nvSpPr>
        <p:spPr bwMode="auto">
          <a:xfrm>
            <a:off x="77120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18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3" name="Line 26"/>
          <p:cNvSpPr>
            <a:spLocks noChangeShapeType="1"/>
          </p:cNvSpPr>
          <p:nvPr/>
        </p:nvSpPr>
        <p:spPr bwMode="auto">
          <a:xfrm flipV="1">
            <a:off x="8512175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Rectangle 27"/>
          <p:cNvSpPr>
            <a:spLocks noChangeArrowheads="1"/>
          </p:cNvSpPr>
          <p:nvPr/>
        </p:nvSpPr>
        <p:spPr bwMode="auto">
          <a:xfrm>
            <a:off x="8470900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5" name="Line 28"/>
          <p:cNvSpPr>
            <a:spLocks noChangeShapeType="1"/>
          </p:cNvSpPr>
          <p:nvPr/>
        </p:nvSpPr>
        <p:spPr bwMode="auto">
          <a:xfrm>
            <a:off x="974725" y="6423025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Rectangle 29"/>
          <p:cNvSpPr>
            <a:spLocks noChangeArrowheads="1"/>
          </p:cNvSpPr>
          <p:nvPr/>
        </p:nvSpPr>
        <p:spPr bwMode="auto">
          <a:xfrm>
            <a:off x="788988" y="6346825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-15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7" name="Line 30"/>
          <p:cNvSpPr>
            <a:spLocks noChangeShapeType="1"/>
          </p:cNvSpPr>
          <p:nvPr/>
        </p:nvSpPr>
        <p:spPr bwMode="auto">
          <a:xfrm>
            <a:off x="974725" y="58531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Rectangle 31"/>
          <p:cNvSpPr>
            <a:spLocks noChangeArrowheads="1"/>
          </p:cNvSpPr>
          <p:nvPr/>
        </p:nvSpPr>
        <p:spPr bwMode="auto">
          <a:xfrm>
            <a:off x="788988" y="5776913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-10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9" name="Line 32"/>
          <p:cNvSpPr>
            <a:spLocks noChangeShapeType="1"/>
          </p:cNvSpPr>
          <p:nvPr/>
        </p:nvSpPr>
        <p:spPr bwMode="auto">
          <a:xfrm>
            <a:off x="974725" y="52816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Rectangle 33"/>
          <p:cNvSpPr>
            <a:spLocks noChangeArrowheads="1"/>
          </p:cNvSpPr>
          <p:nvPr/>
        </p:nvSpPr>
        <p:spPr bwMode="auto">
          <a:xfrm>
            <a:off x="857250" y="5205413"/>
            <a:ext cx="1127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-5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1" name="Line 34"/>
          <p:cNvSpPr>
            <a:spLocks noChangeShapeType="1"/>
          </p:cNvSpPr>
          <p:nvPr/>
        </p:nvSpPr>
        <p:spPr bwMode="auto">
          <a:xfrm>
            <a:off x="974725" y="4711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Rectangle 35"/>
          <p:cNvSpPr>
            <a:spLocks noChangeArrowheads="1"/>
          </p:cNvSpPr>
          <p:nvPr/>
        </p:nvSpPr>
        <p:spPr bwMode="auto">
          <a:xfrm>
            <a:off x="896938" y="46355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3" name="Line 36"/>
          <p:cNvSpPr>
            <a:spLocks noChangeShapeType="1"/>
          </p:cNvSpPr>
          <p:nvPr/>
        </p:nvSpPr>
        <p:spPr bwMode="auto">
          <a:xfrm>
            <a:off x="974725" y="41402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Rectangle 37"/>
          <p:cNvSpPr>
            <a:spLocks noChangeArrowheads="1"/>
          </p:cNvSpPr>
          <p:nvPr/>
        </p:nvSpPr>
        <p:spPr bwMode="auto">
          <a:xfrm>
            <a:off x="896938" y="40640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5" name="Line 38"/>
          <p:cNvSpPr>
            <a:spLocks noChangeShapeType="1"/>
          </p:cNvSpPr>
          <p:nvPr/>
        </p:nvSpPr>
        <p:spPr bwMode="auto">
          <a:xfrm>
            <a:off x="974725" y="3568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Rectangle 39"/>
          <p:cNvSpPr>
            <a:spLocks noChangeArrowheads="1"/>
          </p:cNvSpPr>
          <p:nvPr/>
        </p:nvSpPr>
        <p:spPr bwMode="auto">
          <a:xfrm>
            <a:off x="830263" y="3492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7" name="Line 40"/>
          <p:cNvSpPr>
            <a:spLocks noChangeShapeType="1"/>
          </p:cNvSpPr>
          <p:nvPr/>
        </p:nvSpPr>
        <p:spPr bwMode="auto">
          <a:xfrm>
            <a:off x="974725" y="2998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Rectangle 41"/>
          <p:cNvSpPr>
            <a:spLocks noChangeArrowheads="1"/>
          </p:cNvSpPr>
          <p:nvPr/>
        </p:nvSpPr>
        <p:spPr bwMode="auto">
          <a:xfrm>
            <a:off x="830263" y="2922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9" name="Line 42"/>
          <p:cNvSpPr>
            <a:spLocks noChangeShapeType="1"/>
          </p:cNvSpPr>
          <p:nvPr/>
        </p:nvSpPr>
        <p:spPr bwMode="auto">
          <a:xfrm>
            <a:off x="974725" y="24272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Rectangle 43"/>
          <p:cNvSpPr>
            <a:spLocks noChangeArrowheads="1"/>
          </p:cNvSpPr>
          <p:nvPr/>
        </p:nvSpPr>
        <p:spPr bwMode="auto">
          <a:xfrm>
            <a:off x="830263" y="23510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71" name="Line 44"/>
          <p:cNvSpPr>
            <a:spLocks noChangeShapeType="1"/>
          </p:cNvSpPr>
          <p:nvPr/>
        </p:nvSpPr>
        <p:spPr bwMode="auto">
          <a:xfrm>
            <a:off x="974725" y="1855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2" name="Rectangle 45"/>
          <p:cNvSpPr>
            <a:spLocks noChangeArrowheads="1"/>
          </p:cNvSpPr>
          <p:nvPr/>
        </p:nvSpPr>
        <p:spPr bwMode="auto">
          <a:xfrm>
            <a:off x="830263" y="1779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73" name="Line 46"/>
          <p:cNvSpPr>
            <a:spLocks noChangeShapeType="1"/>
          </p:cNvSpPr>
          <p:nvPr/>
        </p:nvSpPr>
        <p:spPr bwMode="auto">
          <a:xfrm>
            <a:off x="974725" y="12954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4" name="Rectangle 47"/>
          <p:cNvSpPr>
            <a:spLocks noChangeArrowheads="1"/>
          </p:cNvSpPr>
          <p:nvPr/>
        </p:nvSpPr>
        <p:spPr bwMode="auto">
          <a:xfrm>
            <a:off x="830263" y="12192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30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75" name="Oval 48"/>
          <p:cNvSpPr>
            <a:spLocks noChangeArrowheads="1"/>
          </p:cNvSpPr>
          <p:nvPr/>
        </p:nvSpPr>
        <p:spPr bwMode="auto">
          <a:xfrm>
            <a:off x="1308100" y="4549775"/>
            <a:ext cx="84138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6" name="Oval 49"/>
          <p:cNvSpPr>
            <a:spLocks noChangeArrowheads="1"/>
          </p:cNvSpPr>
          <p:nvPr/>
        </p:nvSpPr>
        <p:spPr bwMode="auto">
          <a:xfrm>
            <a:off x="1308100" y="4549775"/>
            <a:ext cx="84138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7" name="Oval 50"/>
          <p:cNvSpPr>
            <a:spLocks noChangeArrowheads="1"/>
          </p:cNvSpPr>
          <p:nvPr/>
        </p:nvSpPr>
        <p:spPr bwMode="auto">
          <a:xfrm>
            <a:off x="1687513" y="483393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8" name="Oval 51"/>
          <p:cNvSpPr>
            <a:spLocks noChangeArrowheads="1"/>
          </p:cNvSpPr>
          <p:nvPr/>
        </p:nvSpPr>
        <p:spPr bwMode="auto">
          <a:xfrm>
            <a:off x="1687513" y="483393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9" name="Oval 52"/>
          <p:cNvSpPr>
            <a:spLocks noChangeArrowheads="1"/>
          </p:cNvSpPr>
          <p:nvPr/>
        </p:nvSpPr>
        <p:spPr bwMode="auto">
          <a:xfrm>
            <a:off x="2066925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0" name="Oval 53"/>
          <p:cNvSpPr>
            <a:spLocks noChangeArrowheads="1"/>
          </p:cNvSpPr>
          <p:nvPr/>
        </p:nvSpPr>
        <p:spPr bwMode="auto">
          <a:xfrm>
            <a:off x="2066925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1" name="Oval 54"/>
          <p:cNvSpPr>
            <a:spLocks noChangeArrowheads="1"/>
          </p:cNvSpPr>
          <p:nvPr/>
        </p:nvSpPr>
        <p:spPr bwMode="auto">
          <a:xfrm>
            <a:off x="2436813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2" name="Oval 55"/>
          <p:cNvSpPr>
            <a:spLocks noChangeArrowheads="1"/>
          </p:cNvSpPr>
          <p:nvPr/>
        </p:nvSpPr>
        <p:spPr bwMode="auto">
          <a:xfrm>
            <a:off x="2436813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3" name="Oval 56"/>
          <p:cNvSpPr>
            <a:spLocks noChangeArrowheads="1"/>
          </p:cNvSpPr>
          <p:nvPr/>
        </p:nvSpPr>
        <p:spPr bwMode="auto">
          <a:xfrm>
            <a:off x="2816225" y="54340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4" name="Oval 57"/>
          <p:cNvSpPr>
            <a:spLocks noChangeArrowheads="1"/>
          </p:cNvSpPr>
          <p:nvPr/>
        </p:nvSpPr>
        <p:spPr bwMode="auto">
          <a:xfrm>
            <a:off x="2816225" y="54340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5" name="Oval 58"/>
          <p:cNvSpPr>
            <a:spLocks noChangeArrowheads="1"/>
          </p:cNvSpPr>
          <p:nvPr/>
        </p:nvSpPr>
        <p:spPr bwMode="auto">
          <a:xfrm>
            <a:off x="3195638" y="53387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6" name="Oval 59"/>
          <p:cNvSpPr>
            <a:spLocks noChangeArrowheads="1"/>
          </p:cNvSpPr>
          <p:nvPr/>
        </p:nvSpPr>
        <p:spPr bwMode="auto">
          <a:xfrm>
            <a:off x="3195638" y="53387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7" name="Oval 60"/>
          <p:cNvSpPr>
            <a:spLocks noChangeArrowheads="1"/>
          </p:cNvSpPr>
          <p:nvPr/>
        </p:nvSpPr>
        <p:spPr bwMode="auto">
          <a:xfrm>
            <a:off x="3567113" y="5081588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8" name="Oval 61"/>
          <p:cNvSpPr>
            <a:spLocks noChangeArrowheads="1"/>
          </p:cNvSpPr>
          <p:nvPr/>
        </p:nvSpPr>
        <p:spPr bwMode="auto">
          <a:xfrm>
            <a:off x="3567113" y="5081588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9" name="Oval 62"/>
          <p:cNvSpPr>
            <a:spLocks noChangeArrowheads="1"/>
          </p:cNvSpPr>
          <p:nvPr/>
        </p:nvSpPr>
        <p:spPr bwMode="auto">
          <a:xfrm>
            <a:off x="3946525" y="49196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0" name="Oval 63"/>
          <p:cNvSpPr>
            <a:spLocks noChangeArrowheads="1"/>
          </p:cNvSpPr>
          <p:nvPr/>
        </p:nvSpPr>
        <p:spPr bwMode="auto">
          <a:xfrm>
            <a:off x="3946525" y="49196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1" name="Oval 64"/>
          <p:cNvSpPr>
            <a:spLocks noChangeArrowheads="1"/>
          </p:cNvSpPr>
          <p:nvPr/>
        </p:nvSpPr>
        <p:spPr bwMode="auto">
          <a:xfrm>
            <a:off x="4325938" y="515778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2" name="Oval 65"/>
          <p:cNvSpPr>
            <a:spLocks noChangeArrowheads="1"/>
          </p:cNvSpPr>
          <p:nvPr/>
        </p:nvSpPr>
        <p:spPr bwMode="auto">
          <a:xfrm>
            <a:off x="4325938" y="515778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3" name="Oval 66"/>
          <p:cNvSpPr>
            <a:spLocks noChangeArrowheads="1"/>
          </p:cNvSpPr>
          <p:nvPr/>
        </p:nvSpPr>
        <p:spPr bwMode="auto">
          <a:xfrm>
            <a:off x="4705350" y="46259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4" name="Oval 67"/>
          <p:cNvSpPr>
            <a:spLocks noChangeArrowheads="1"/>
          </p:cNvSpPr>
          <p:nvPr/>
        </p:nvSpPr>
        <p:spPr bwMode="auto">
          <a:xfrm>
            <a:off x="4705350" y="46259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5" name="Oval 68"/>
          <p:cNvSpPr>
            <a:spLocks noChangeArrowheads="1"/>
          </p:cNvSpPr>
          <p:nvPr/>
        </p:nvSpPr>
        <p:spPr bwMode="auto">
          <a:xfrm>
            <a:off x="5075238" y="48053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6" name="Oval 69"/>
          <p:cNvSpPr>
            <a:spLocks noChangeArrowheads="1"/>
          </p:cNvSpPr>
          <p:nvPr/>
        </p:nvSpPr>
        <p:spPr bwMode="auto">
          <a:xfrm>
            <a:off x="5075238" y="48053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7" name="Oval 70"/>
          <p:cNvSpPr>
            <a:spLocks noChangeArrowheads="1"/>
          </p:cNvSpPr>
          <p:nvPr/>
        </p:nvSpPr>
        <p:spPr bwMode="auto">
          <a:xfrm>
            <a:off x="5456238" y="4435475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8" name="Oval 71"/>
          <p:cNvSpPr>
            <a:spLocks noChangeArrowheads="1"/>
          </p:cNvSpPr>
          <p:nvPr/>
        </p:nvSpPr>
        <p:spPr bwMode="auto">
          <a:xfrm>
            <a:off x="5456238" y="4435475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9" name="Oval 72"/>
          <p:cNvSpPr>
            <a:spLocks noChangeArrowheads="1"/>
          </p:cNvSpPr>
          <p:nvPr/>
        </p:nvSpPr>
        <p:spPr bwMode="auto">
          <a:xfrm>
            <a:off x="5835650" y="47863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0" name="Oval 73"/>
          <p:cNvSpPr>
            <a:spLocks noChangeArrowheads="1"/>
          </p:cNvSpPr>
          <p:nvPr/>
        </p:nvSpPr>
        <p:spPr bwMode="auto">
          <a:xfrm>
            <a:off x="5835650" y="47863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1" name="Oval 74"/>
          <p:cNvSpPr>
            <a:spLocks noChangeArrowheads="1"/>
          </p:cNvSpPr>
          <p:nvPr/>
        </p:nvSpPr>
        <p:spPr bwMode="auto">
          <a:xfrm>
            <a:off x="6205538" y="45497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2" name="Oval 75"/>
          <p:cNvSpPr>
            <a:spLocks noChangeArrowheads="1"/>
          </p:cNvSpPr>
          <p:nvPr/>
        </p:nvSpPr>
        <p:spPr bwMode="auto">
          <a:xfrm>
            <a:off x="6205538" y="45497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3" name="Oval 76"/>
          <p:cNvSpPr>
            <a:spLocks noChangeArrowheads="1"/>
          </p:cNvSpPr>
          <p:nvPr/>
        </p:nvSpPr>
        <p:spPr bwMode="auto">
          <a:xfrm>
            <a:off x="6584950" y="43402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4" name="Oval 77"/>
          <p:cNvSpPr>
            <a:spLocks noChangeArrowheads="1"/>
          </p:cNvSpPr>
          <p:nvPr/>
        </p:nvSpPr>
        <p:spPr bwMode="auto">
          <a:xfrm>
            <a:off x="6584950" y="43402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5" name="Oval 78"/>
          <p:cNvSpPr>
            <a:spLocks noChangeArrowheads="1"/>
          </p:cNvSpPr>
          <p:nvPr/>
        </p:nvSpPr>
        <p:spPr bwMode="auto">
          <a:xfrm>
            <a:off x="6964363" y="36925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6" name="Oval 79"/>
          <p:cNvSpPr>
            <a:spLocks noChangeArrowheads="1"/>
          </p:cNvSpPr>
          <p:nvPr/>
        </p:nvSpPr>
        <p:spPr bwMode="auto">
          <a:xfrm>
            <a:off x="6964363" y="36925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7" name="Oval 80"/>
          <p:cNvSpPr>
            <a:spLocks noChangeArrowheads="1"/>
          </p:cNvSpPr>
          <p:nvPr/>
        </p:nvSpPr>
        <p:spPr bwMode="auto">
          <a:xfrm>
            <a:off x="7335838" y="3949700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8" name="Oval 81"/>
          <p:cNvSpPr>
            <a:spLocks noChangeArrowheads="1"/>
          </p:cNvSpPr>
          <p:nvPr/>
        </p:nvSpPr>
        <p:spPr bwMode="auto">
          <a:xfrm>
            <a:off x="7335838" y="3949700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9" name="Oval 82"/>
          <p:cNvSpPr>
            <a:spLocks noChangeArrowheads="1"/>
          </p:cNvSpPr>
          <p:nvPr/>
        </p:nvSpPr>
        <p:spPr bwMode="auto">
          <a:xfrm>
            <a:off x="7715250" y="3797300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0" name="Oval 83"/>
          <p:cNvSpPr>
            <a:spLocks noChangeArrowheads="1"/>
          </p:cNvSpPr>
          <p:nvPr/>
        </p:nvSpPr>
        <p:spPr bwMode="auto">
          <a:xfrm>
            <a:off x="7715250" y="3797300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1" name="Oval 84"/>
          <p:cNvSpPr>
            <a:spLocks noChangeArrowheads="1"/>
          </p:cNvSpPr>
          <p:nvPr/>
        </p:nvSpPr>
        <p:spPr bwMode="auto">
          <a:xfrm>
            <a:off x="8094663" y="36544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2" name="Oval 85"/>
          <p:cNvSpPr>
            <a:spLocks noChangeArrowheads="1"/>
          </p:cNvSpPr>
          <p:nvPr/>
        </p:nvSpPr>
        <p:spPr bwMode="auto">
          <a:xfrm>
            <a:off x="8094663" y="36544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3" name="Oval 86"/>
          <p:cNvSpPr>
            <a:spLocks noChangeArrowheads="1"/>
          </p:cNvSpPr>
          <p:nvPr/>
        </p:nvSpPr>
        <p:spPr bwMode="auto">
          <a:xfrm>
            <a:off x="8474075" y="32543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4" name="Oval 87"/>
          <p:cNvSpPr>
            <a:spLocks noChangeArrowheads="1"/>
          </p:cNvSpPr>
          <p:nvPr/>
        </p:nvSpPr>
        <p:spPr bwMode="auto">
          <a:xfrm>
            <a:off x="8474075" y="32543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Freeform 88"/>
          <p:cNvSpPr>
            <a:spLocks/>
          </p:cNvSpPr>
          <p:nvPr/>
        </p:nvSpPr>
        <p:spPr bwMode="auto">
          <a:xfrm>
            <a:off x="1344613" y="1827213"/>
            <a:ext cx="4784725" cy="3721100"/>
          </a:xfrm>
          <a:custGeom>
            <a:avLst/>
            <a:gdLst>
              <a:gd name="T0" fmla="*/ 2147483647 w 3014"/>
              <a:gd name="T1" fmla="*/ 2147483647 h 2344"/>
              <a:gd name="T2" fmla="*/ 2147483647 w 3014"/>
              <a:gd name="T3" fmla="*/ 2147483647 h 2344"/>
              <a:gd name="T4" fmla="*/ 2147483647 w 3014"/>
              <a:gd name="T5" fmla="*/ 2147483647 h 2344"/>
              <a:gd name="T6" fmla="*/ 2147483647 w 3014"/>
              <a:gd name="T7" fmla="*/ 2147483647 h 2344"/>
              <a:gd name="T8" fmla="*/ 2147483647 w 3014"/>
              <a:gd name="T9" fmla="*/ 2147483647 h 2344"/>
              <a:gd name="T10" fmla="*/ 2147483647 w 3014"/>
              <a:gd name="T11" fmla="*/ 2147483647 h 2344"/>
              <a:gd name="T12" fmla="*/ 2147483647 w 3014"/>
              <a:gd name="T13" fmla="*/ 2147483647 h 2344"/>
              <a:gd name="T14" fmla="*/ 2147483647 w 3014"/>
              <a:gd name="T15" fmla="*/ 2147483647 h 2344"/>
              <a:gd name="T16" fmla="*/ 2147483647 w 3014"/>
              <a:gd name="T17" fmla="*/ 2147483647 h 2344"/>
              <a:gd name="T18" fmla="*/ 2147483647 w 3014"/>
              <a:gd name="T19" fmla="*/ 2147483647 h 2344"/>
              <a:gd name="T20" fmla="*/ 2147483647 w 3014"/>
              <a:gd name="T21" fmla="*/ 2147483647 h 2344"/>
              <a:gd name="T22" fmla="*/ 2147483647 w 3014"/>
              <a:gd name="T23" fmla="*/ 2147483647 h 2344"/>
              <a:gd name="T24" fmla="*/ 2147483647 w 3014"/>
              <a:gd name="T25" fmla="*/ 2147483647 h 2344"/>
              <a:gd name="T26" fmla="*/ 2147483647 w 3014"/>
              <a:gd name="T27" fmla="*/ 2147483647 h 2344"/>
              <a:gd name="T28" fmla="*/ 2147483647 w 3014"/>
              <a:gd name="T29" fmla="*/ 2147483647 h 2344"/>
              <a:gd name="T30" fmla="*/ 2147483647 w 3014"/>
              <a:gd name="T31" fmla="*/ 2147483647 h 2344"/>
              <a:gd name="T32" fmla="*/ 2147483647 w 3014"/>
              <a:gd name="T33" fmla="*/ 2147483647 h 2344"/>
              <a:gd name="T34" fmla="*/ 2147483647 w 3014"/>
              <a:gd name="T35" fmla="*/ 2147483647 h 2344"/>
              <a:gd name="T36" fmla="*/ 2147483647 w 3014"/>
              <a:gd name="T37" fmla="*/ 2147483647 h 2344"/>
              <a:gd name="T38" fmla="*/ 2147483647 w 3014"/>
              <a:gd name="T39" fmla="*/ 2147483647 h 2344"/>
              <a:gd name="T40" fmla="*/ 2147483647 w 3014"/>
              <a:gd name="T41" fmla="*/ 2147483647 h 2344"/>
              <a:gd name="T42" fmla="*/ 2147483647 w 3014"/>
              <a:gd name="T43" fmla="*/ 2147483647 h 2344"/>
              <a:gd name="T44" fmla="*/ 2147483647 w 3014"/>
              <a:gd name="T45" fmla="*/ 2147483647 h 2344"/>
              <a:gd name="T46" fmla="*/ 2147483647 w 3014"/>
              <a:gd name="T47" fmla="*/ 2147483647 h 2344"/>
              <a:gd name="T48" fmla="*/ 2147483647 w 3014"/>
              <a:gd name="T49" fmla="*/ 2147483647 h 2344"/>
              <a:gd name="T50" fmla="*/ 2147483647 w 3014"/>
              <a:gd name="T51" fmla="*/ 2147483647 h 2344"/>
              <a:gd name="T52" fmla="*/ 2147483647 w 3014"/>
              <a:gd name="T53" fmla="*/ 2147483647 h 2344"/>
              <a:gd name="T54" fmla="*/ 2147483647 w 3014"/>
              <a:gd name="T55" fmla="*/ 2147483647 h 2344"/>
              <a:gd name="T56" fmla="*/ 2147483647 w 3014"/>
              <a:gd name="T57" fmla="*/ 2147483647 h 2344"/>
              <a:gd name="T58" fmla="*/ 2147483647 w 3014"/>
              <a:gd name="T59" fmla="*/ 2147483647 h 2344"/>
              <a:gd name="T60" fmla="*/ 2147483647 w 3014"/>
              <a:gd name="T61" fmla="*/ 2147483647 h 2344"/>
              <a:gd name="T62" fmla="*/ 2147483647 w 3014"/>
              <a:gd name="T63" fmla="*/ 2147483647 h 2344"/>
              <a:gd name="T64" fmla="*/ 2147483647 w 3014"/>
              <a:gd name="T65" fmla="*/ 2147483647 h 2344"/>
              <a:gd name="T66" fmla="*/ 2147483647 w 3014"/>
              <a:gd name="T67" fmla="*/ 2147483647 h 2344"/>
              <a:gd name="T68" fmla="*/ 2147483647 w 3014"/>
              <a:gd name="T69" fmla="*/ 2147483647 h 2344"/>
              <a:gd name="T70" fmla="*/ 2147483647 w 3014"/>
              <a:gd name="T71" fmla="*/ 2147483647 h 2344"/>
              <a:gd name="T72" fmla="*/ 2147483647 w 3014"/>
              <a:gd name="T73" fmla="*/ 2147483647 h 2344"/>
              <a:gd name="T74" fmla="*/ 2147483647 w 3014"/>
              <a:gd name="T75" fmla="*/ 2147483647 h 2344"/>
              <a:gd name="T76" fmla="*/ 2147483647 w 3014"/>
              <a:gd name="T77" fmla="*/ 2147483647 h 2344"/>
              <a:gd name="T78" fmla="*/ 2147483647 w 3014"/>
              <a:gd name="T79" fmla="*/ 2147483647 h 2344"/>
              <a:gd name="T80" fmla="*/ 2147483647 w 3014"/>
              <a:gd name="T81" fmla="*/ 2147483647 h 2344"/>
              <a:gd name="T82" fmla="*/ 2147483647 w 3014"/>
              <a:gd name="T83" fmla="*/ 2147483647 h 234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014"/>
              <a:gd name="T127" fmla="*/ 0 h 2344"/>
              <a:gd name="T128" fmla="*/ 3014 w 3014"/>
              <a:gd name="T129" fmla="*/ 2344 h 234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014" h="2344">
                <a:moveTo>
                  <a:pt x="0" y="1739"/>
                </a:moveTo>
                <a:lnTo>
                  <a:pt x="24" y="630"/>
                </a:lnTo>
                <a:lnTo>
                  <a:pt x="48" y="114"/>
                </a:lnTo>
                <a:lnTo>
                  <a:pt x="72" y="0"/>
                </a:lnTo>
                <a:lnTo>
                  <a:pt x="96" y="132"/>
                </a:lnTo>
                <a:lnTo>
                  <a:pt x="120" y="402"/>
                </a:lnTo>
                <a:lnTo>
                  <a:pt x="144" y="738"/>
                </a:lnTo>
                <a:lnTo>
                  <a:pt x="168" y="1085"/>
                </a:lnTo>
                <a:lnTo>
                  <a:pt x="192" y="1409"/>
                </a:lnTo>
                <a:lnTo>
                  <a:pt x="216" y="1691"/>
                </a:lnTo>
                <a:lnTo>
                  <a:pt x="240" y="1918"/>
                </a:lnTo>
                <a:lnTo>
                  <a:pt x="264" y="2098"/>
                </a:lnTo>
                <a:lnTo>
                  <a:pt x="287" y="2218"/>
                </a:lnTo>
                <a:lnTo>
                  <a:pt x="311" y="2296"/>
                </a:lnTo>
                <a:lnTo>
                  <a:pt x="335" y="2338"/>
                </a:lnTo>
                <a:lnTo>
                  <a:pt x="359" y="2344"/>
                </a:lnTo>
                <a:lnTo>
                  <a:pt x="383" y="2332"/>
                </a:lnTo>
                <a:lnTo>
                  <a:pt x="407" y="2302"/>
                </a:lnTo>
                <a:lnTo>
                  <a:pt x="431" y="2260"/>
                </a:lnTo>
                <a:lnTo>
                  <a:pt x="455" y="2218"/>
                </a:lnTo>
                <a:lnTo>
                  <a:pt x="479" y="2182"/>
                </a:lnTo>
                <a:lnTo>
                  <a:pt x="503" y="2146"/>
                </a:lnTo>
                <a:lnTo>
                  <a:pt x="527" y="2116"/>
                </a:lnTo>
                <a:lnTo>
                  <a:pt x="551" y="2092"/>
                </a:lnTo>
                <a:lnTo>
                  <a:pt x="569" y="2080"/>
                </a:lnTo>
                <a:lnTo>
                  <a:pt x="592" y="2080"/>
                </a:lnTo>
                <a:lnTo>
                  <a:pt x="616" y="2080"/>
                </a:lnTo>
                <a:lnTo>
                  <a:pt x="640" y="2098"/>
                </a:lnTo>
                <a:lnTo>
                  <a:pt x="664" y="2116"/>
                </a:lnTo>
                <a:lnTo>
                  <a:pt x="688" y="2134"/>
                </a:lnTo>
                <a:lnTo>
                  <a:pt x="712" y="2164"/>
                </a:lnTo>
                <a:lnTo>
                  <a:pt x="736" y="2188"/>
                </a:lnTo>
                <a:lnTo>
                  <a:pt x="760" y="2218"/>
                </a:lnTo>
                <a:lnTo>
                  <a:pt x="784" y="2242"/>
                </a:lnTo>
                <a:lnTo>
                  <a:pt x="808" y="2266"/>
                </a:lnTo>
                <a:lnTo>
                  <a:pt x="832" y="2284"/>
                </a:lnTo>
                <a:lnTo>
                  <a:pt x="856" y="2302"/>
                </a:lnTo>
                <a:lnTo>
                  <a:pt x="879" y="2320"/>
                </a:lnTo>
                <a:lnTo>
                  <a:pt x="903" y="2326"/>
                </a:lnTo>
                <a:lnTo>
                  <a:pt x="927" y="2332"/>
                </a:lnTo>
                <a:lnTo>
                  <a:pt x="951" y="2332"/>
                </a:lnTo>
                <a:lnTo>
                  <a:pt x="975" y="2326"/>
                </a:lnTo>
                <a:lnTo>
                  <a:pt x="999" y="2320"/>
                </a:lnTo>
                <a:lnTo>
                  <a:pt x="1023" y="2314"/>
                </a:lnTo>
                <a:lnTo>
                  <a:pt x="1047" y="2296"/>
                </a:lnTo>
                <a:lnTo>
                  <a:pt x="1071" y="2284"/>
                </a:lnTo>
                <a:lnTo>
                  <a:pt x="1095" y="2266"/>
                </a:lnTo>
                <a:lnTo>
                  <a:pt x="1119" y="2248"/>
                </a:lnTo>
                <a:lnTo>
                  <a:pt x="1143" y="2230"/>
                </a:lnTo>
                <a:lnTo>
                  <a:pt x="1166" y="2212"/>
                </a:lnTo>
                <a:lnTo>
                  <a:pt x="1190" y="2194"/>
                </a:lnTo>
                <a:lnTo>
                  <a:pt x="1214" y="2176"/>
                </a:lnTo>
                <a:lnTo>
                  <a:pt x="1238" y="2158"/>
                </a:lnTo>
                <a:lnTo>
                  <a:pt x="1262" y="2140"/>
                </a:lnTo>
                <a:lnTo>
                  <a:pt x="1286" y="2128"/>
                </a:lnTo>
                <a:lnTo>
                  <a:pt x="1310" y="2116"/>
                </a:lnTo>
                <a:lnTo>
                  <a:pt x="1334" y="2104"/>
                </a:lnTo>
                <a:lnTo>
                  <a:pt x="1352" y="2098"/>
                </a:lnTo>
                <a:lnTo>
                  <a:pt x="1376" y="2092"/>
                </a:lnTo>
                <a:lnTo>
                  <a:pt x="1400" y="2086"/>
                </a:lnTo>
                <a:lnTo>
                  <a:pt x="1424" y="2080"/>
                </a:lnTo>
                <a:lnTo>
                  <a:pt x="1448" y="2074"/>
                </a:lnTo>
                <a:lnTo>
                  <a:pt x="1471" y="2074"/>
                </a:lnTo>
                <a:lnTo>
                  <a:pt x="1495" y="2068"/>
                </a:lnTo>
                <a:lnTo>
                  <a:pt x="1519" y="2068"/>
                </a:lnTo>
                <a:lnTo>
                  <a:pt x="1543" y="2068"/>
                </a:lnTo>
                <a:lnTo>
                  <a:pt x="1567" y="2062"/>
                </a:lnTo>
                <a:lnTo>
                  <a:pt x="1591" y="2062"/>
                </a:lnTo>
                <a:lnTo>
                  <a:pt x="1615" y="2056"/>
                </a:lnTo>
                <a:lnTo>
                  <a:pt x="1639" y="2056"/>
                </a:lnTo>
                <a:lnTo>
                  <a:pt x="1663" y="2050"/>
                </a:lnTo>
                <a:lnTo>
                  <a:pt x="1687" y="2044"/>
                </a:lnTo>
                <a:lnTo>
                  <a:pt x="1711" y="2038"/>
                </a:lnTo>
                <a:lnTo>
                  <a:pt x="1735" y="2032"/>
                </a:lnTo>
                <a:lnTo>
                  <a:pt x="1758" y="2020"/>
                </a:lnTo>
                <a:lnTo>
                  <a:pt x="1782" y="2014"/>
                </a:lnTo>
                <a:lnTo>
                  <a:pt x="1806" y="2002"/>
                </a:lnTo>
                <a:lnTo>
                  <a:pt x="1830" y="1990"/>
                </a:lnTo>
                <a:lnTo>
                  <a:pt x="1854" y="1978"/>
                </a:lnTo>
                <a:lnTo>
                  <a:pt x="1878" y="1966"/>
                </a:lnTo>
                <a:lnTo>
                  <a:pt x="1902" y="1948"/>
                </a:lnTo>
                <a:lnTo>
                  <a:pt x="1926" y="1936"/>
                </a:lnTo>
                <a:lnTo>
                  <a:pt x="1950" y="1924"/>
                </a:lnTo>
                <a:lnTo>
                  <a:pt x="1974" y="1906"/>
                </a:lnTo>
                <a:lnTo>
                  <a:pt x="1998" y="1894"/>
                </a:lnTo>
                <a:lnTo>
                  <a:pt x="2022" y="1876"/>
                </a:lnTo>
                <a:lnTo>
                  <a:pt x="2045" y="1864"/>
                </a:lnTo>
                <a:lnTo>
                  <a:pt x="2069" y="1852"/>
                </a:lnTo>
                <a:lnTo>
                  <a:pt x="2093" y="1841"/>
                </a:lnTo>
                <a:lnTo>
                  <a:pt x="2117" y="1829"/>
                </a:lnTo>
                <a:lnTo>
                  <a:pt x="2141" y="1817"/>
                </a:lnTo>
                <a:lnTo>
                  <a:pt x="2159" y="1805"/>
                </a:lnTo>
                <a:lnTo>
                  <a:pt x="2183" y="1793"/>
                </a:lnTo>
                <a:lnTo>
                  <a:pt x="2207" y="1787"/>
                </a:lnTo>
                <a:lnTo>
                  <a:pt x="2231" y="1781"/>
                </a:lnTo>
                <a:lnTo>
                  <a:pt x="2255" y="1769"/>
                </a:lnTo>
                <a:lnTo>
                  <a:pt x="2279" y="1763"/>
                </a:lnTo>
                <a:lnTo>
                  <a:pt x="2303" y="1757"/>
                </a:lnTo>
                <a:lnTo>
                  <a:pt x="2326" y="1757"/>
                </a:lnTo>
                <a:lnTo>
                  <a:pt x="2350" y="1751"/>
                </a:lnTo>
                <a:lnTo>
                  <a:pt x="2374" y="1751"/>
                </a:lnTo>
                <a:lnTo>
                  <a:pt x="2398" y="1745"/>
                </a:lnTo>
                <a:lnTo>
                  <a:pt x="2422" y="1745"/>
                </a:lnTo>
                <a:lnTo>
                  <a:pt x="2446" y="1745"/>
                </a:lnTo>
                <a:lnTo>
                  <a:pt x="2470" y="1745"/>
                </a:lnTo>
                <a:lnTo>
                  <a:pt x="2494" y="1745"/>
                </a:lnTo>
                <a:lnTo>
                  <a:pt x="2518" y="1745"/>
                </a:lnTo>
                <a:lnTo>
                  <a:pt x="2542" y="1751"/>
                </a:lnTo>
                <a:lnTo>
                  <a:pt x="2566" y="1751"/>
                </a:lnTo>
                <a:lnTo>
                  <a:pt x="2590" y="1757"/>
                </a:lnTo>
                <a:lnTo>
                  <a:pt x="2614" y="1757"/>
                </a:lnTo>
                <a:lnTo>
                  <a:pt x="2637" y="1763"/>
                </a:lnTo>
                <a:lnTo>
                  <a:pt x="2661" y="1769"/>
                </a:lnTo>
                <a:lnTo>
                  <a:pt x="2685" y="1775"/>
                </a:lnTo>
                <a:lnTo>
                  <a:pt x="2709" y="1781"/>
                </a:lnTo>
                <a:lnTo>
                  <a:pt x="2733" y="1787"/>
                </a:lnTo>
                <a:lnTo>
                  <a:pt x="2757" y="1793"/>
                </a:lnTo>
                <a:lnTo>
                  <a:pt x="2781" y="1799"/>
                </a:lnTo>
                <a:lnTo>
                  <a:pt x="2805" y="1805"/>
                </a:lnTo>
                <a:lnTo>
                  <a:pt x="2829" y="1811"/>
                </a:lnTo>
                <a:lnTo>
                  <a:pt x="2853" y="1817"/>
                </a:lnTo>
                <a:lnTo>
                  <a:pt x="2877" y="1823"/>
                </a:lnTo>
                <a:lnTo>
                  <a:pt x="2901" y="1829"/>
                </a:lnTo>
                <a:lnTo>
                  <a:pt x="2924" y="1829"/>
                </a:lnTo>
                <a:lnTo>
                  <a:pt x="2942" y="1835"/>
                </a:lnTo>
                <a:lnTo>
                  <a:pt x="2966" y="1835"/>
                </a:lnTo>
                <a:lnTo>
                  <a:pt x="2990" y="1835"/>
                </a:lnTo>
                <a:lnTo>
                  <a:pt x="3014" y="182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Freeform 89"/>
          <p:cNvSpPr>
            <a:spLocks/>
          </p:cNvSpPr>
          <p:nvPr/>
        </p:nvSpPr>
        <p:spPr bwMode="auto">
          <a:xfrm>
            <a:off x="6129338" y="3292475"/>
            <a:ext cx="2382837" cy="2894013"/>
          </a:xfrm>
          <a:custGeom>
            <a:avLst/>
            <a:gdLst>
              <a:gd name="T0" fmla="*/ 2147483647 w 1501"/>
              <a:gd name="T1" fmla="*/ 2147483647 h 1823"/>
              <a:gd name="T2" fmla="*/ 2147483647 w 1501"/>
              <a:gd name="T3" fmla="*/ 2147483647 h 1823"/>
              <a:gd name="T4" fmla="*/ 2147483647 w 1501"/>
              <a:gd name="T5" fmla="*/ 2147483647 h 1823"/>
              <a:gd name="T6" fmla="*/ 2147483647 w 1501"/>
              <a:gd name="T7" fmla="*/ 2147483647 h 1823"/>
              <a:gd name="T8" fmla="*/ 2147483647 w 1501"/>
              <a:gd name="T9" fmla="*/ 2147483647 h 1823"/>
              <a:gd name="T10" fmla="*/ 2147483647 w 1501"/>
              <a:gd name="T11" fmla="*/ 2147483647 h 1823"/>
              <a:gd name="T12" fmla="*/ 2147483647 w 1501"/>
              <a:gd name="T13" fmla="*/ 2147483647 h 1823"/>
              <a:gd name="T14" fmla="*/ 2147483647 w 1501"/>
              <a:gd name="T15" fmla="*/ 2147483647 h 1823"/>
              <a:gd name="T16" fmla="*/ 2147483647 w 1501"/>
              <a:gd name="T17" fmla="*/ 2147483647 h 1823"/>
              <a:gd name="T18" fmla="*/ 2147483647 w 1501"/>
              <a:gd name="T19" fmla="*/ 2147483647 h 1823"/>
              <a:gd name="T20" fmla="*/ 2147483647 w 1501"/>
              <a:gd name="T21" fmla="*/ 2147483647 h 1823"/>
              <a:gd name="T22" fmla="*/ 2147483647 w 1501"/>
              <a:gd name="T23" fmla="*/ 2147483647 h 1823"/>
              <a:gd name="T24" fmla="*/ 2147483647 w 1501"/>
              <a:gd name="T25" fmla="*/ 2147483647 h 1823"/>
              <a:gd name="T26" fmla="*/ 2147483647 w 1501"/>
              <a:gd name="T27" fmla="*/ 2147483647 h 1823"/>
              <a:gd name="T28" fmla="*/ 2147483647 w 1501"/>
              <a:gd name="T29" fmla="*/ 2147483647 h 1823"/>
              <a:gd name="T30" fmla="*/ 2147483647 w 1501"/>
              <a:gd name="T31" fmla="*/ 2147483647 h 1823"/>
              <a:gd name="T32" fmla="*/ 2147483647 w 1501"/>
              <a:gd name="T33" fmla="*/ 2147483647 h 1823"/>
              <a:gd name="T34" fmla="*/ 2147483647 w 1501"/>
              <a:gd name="T35" fmla="*/ 2147483647 h 1823"/>
              <a:gd name="T36" fmla="*/ 2147483647 w 1501"/>
              <a:gd name="T37" fmla="*/ 2147483647 h 1823"/>
              <a:gd name="T38" fmla="*/ 2147483647 w 1501"/>
              <a:gd name="T39" fmla="*/ 2147483647 h 1823"/>
              <a:gd name="T40" fmla="*/ 2147483647 w 1501"/>
              <a:gd name="T41" fmla="*/ 2147483647 h 1823"/>
              <a:gd name="T42" fmla="*/ 2147483647 w 1501"/>
              <a:gd name="T43" fmla="*/ 2147483647 h 1823"/>
              <a:gd name="T44" fmla="*/ 2147483647 w 1501"/>
              <a:gd name="T45" fmla="*/ 2147483647 h 1823"/>
              <a:gd name="T46" fmla="*/ 2147483647 w 1501"/>
              <a:gd name="T47" fmla="*/ 2147483647 h 1823"/>
              <a:gd name="T48" fmla="*/ 2147483647 w 1501"/>
              <a:gd name="T49" fmla="*/ 2147483647 h 1823"/>
              <a:gd name="T50" fmla="*/ 2147483647 w 1501"/>
              <a:gd name="T51" fmla="*/ 2147483647 h 1823"/>
              <a:gd name="T52" fmla="*/ 2147483647 w 1501"/>
              <a:gd name="T53" fmla="*/ 2147483647 h 1823"/>
              <a:gd name="T54" fmla="*/ 2147483647 w 1501"/>
              <a:gd name="T55" fmla="*/ 2147483647 h 1823"/>
              <a:gd name="T56" fmla="*/ 2147483647 w 1501"/>
              <a:gd name="T57" fmla="*/ 2147483647 h 1823"/>
              <a:gd name="T58" fmla="*/ 2147483647 w 1501"/>
              <a:gd name="T59" fmla="*/ 2147483647 h 1823"/>
              <a:gd name="T60" fmla="*/ 2147483647 w 1501"/>
              <a:gd name="T61" fmla="*/ 2147483647 h 1823"/>
              <a:gd name="T62" fmla="*/ 2147483647 w 1501"/>
              <a:gd name="T63" fmla="*/ 0 h 182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501"/>
              <a:gd name="T97" fmla="*/ 0 h 1823"/>
              <a:gd name="T98" fmla="*/ 1501 w 1501"/>
              <a:gd name="T99" fmla="*/ 1823 h 182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501" h="1823">
                <a:moveTo>
                  <a:pt x="0" y="906"/>
                </a:moveTo>
                <a:lnTo>
                  <a:pt x="24" y="900"/>
                </a:lnTo>
                <a:lnTo>
                  <a:pt x="48" y="894"/>
                </a:lnTo>
                <a:lnTo>
                  <a:pt x="72" y="888"/>
                </a:lnTo>
                <a:lnTo>
                  <a:pt x="96" y="870"/>
                </a:lnTo>
                <a:lnTo>
                  <a:pt x="120" y="858"/>
                </a:lnTo>
                <a:lnTo>
                  <a:pt x="144" y="840"/>
                </a:lnTo>
                <a:lnTo>
                  <a:pt x="168" y="816"/>
                </a:lnTo>
                <a:lnTo>
                  <a:pt x="191" y="792"/>
                </a:lnTo>
                <a:lnTo>
                  <a:pt x="215" y="762"/>
                </a:lnTo>
                <a:lnTo>
                  <a:pt x="239" y="732"/>
                </a:lnTo>
                <a:lnTo>
                  <a:pt x="263" y="696"/>
                </a:lnTo>
                <a:lnTo>
                  <a:pt x="287" y="666"/>
                </a:lnTo>
                <a:lnTo>
                  <a:pt x="311" y="624"/>
                </a:lnTo>
                <a:lnTo>
                  <a:pt x="335" y="588"/>
                </a:lnTo>
                <a:lnTo>
                  <a:pt x="359" y="552"/>
                </a:lnTo>
                <a:lnTo>
                  <a:pt x="383" y="510"/>
                </a:lnTo>
                <a:lnTo>
                  <a:pt x="407" y="474"/>
                </a:lnTo>
                <a:lnTo>
                  <a:pt x="431" y="438"/>
                </a:lnTo>
                <a:lnTo>
                  <a:pt x="455" y="408"/>
                </a:lnTo>
                <a:lnTo>
                  <a:pt x="478" y="378"/>
                </a:lnTo>
                <a:lnTo>
                  <a:pt x="502" y="348"/>
                </a:lnTo>
                <a:lnTo>
                  <a:pt x="526" y="330"/>
                </a:lnTo>
                <a:lnTo>
                  <a:pt x="550" y="312"/>
                </a:lnTo>
                <a:lnTo>
                  <a:pt x="574" y="300"/>
                </a:lnTo>
                <a:lnTo>
                  <a:pt x="598" y="294"/>
                </a:lnTo>
                <a:lnTo>
                  <a:pt x="622" y="294"/>
                </a:lnTo>
                <a:lnTo>
                  <a:pt x="646" y="300"/>
                </a:lnTo>
                <a:lnTo>
                  <a:pt x="670" y="312"/>
                </a:lnTo>
                <a:lnTo>
                  <a:pt x="694" y="330"/>
                </a:lnTo>
                <a:lnTo>
                  <a:pt x="712" y="348"/>
                </a:lnTo>
                <a:lnTo>
                  <a:pt x="736" y="372"/>
                </a:lnTo>
                <a:lnTo>
                  <a:pt x="760" y="396"/>
                </a:lnTo>
                <a:lnTo>
                  <a:pt x="783" y="426"/>
                </a:lnTo>
                <a:lnTo>
                  <a:pt x="807" y="450"/>
                </a:lnTo>
                <a:lnTo>
                  <a:pt x="831" y="468"/>
                </a:lnTo>
                <a:lnTo>
                  <a:pt x="855" y="486"/>
                </a:lnTo>
                <a:lnTo>
                  <a:pt x="879" y="498"/>
                </a:lnTo>
                <a:lnTo>
                  <a:pt x="903" y="498"/>
                </a:lnTo>
                <a:lnTo>
                  <a:pt x="927" y="492"/>
                </a:lnTo>
                <a:lnTo>
                  <a:pt x="951" y="468"/>
                </a:lnTo>
                <a:lnTo>
                  <a:pt x="975" y="438"/>
                </a:lnTo>
                <a:lnTo>
                  <a:pt x="999" y="396"/>
                </a:lnTo>
                <a:lnTo>
                  <a:pt x="1023" y="348"/>
                </a:lnTo>
                <a:lnTo>
                  <a:pt x="1047" y="288"/>
                </a:lnTo>
                <a:lnTo>
                  <a:pt x="1070" y="222"/>
                </a:lnTo>
                <a:lnTo>
                  <a:pt x="1094" y="156"/>
                </a:lnTo>
                <a:lnTo>
                  <a:pt x="1118" y="96"/>
                </a:lnTo>
                <a:lnTo>
                  <a:pt x="1142" y="48"/>
                </a:lnTo>
                <a:lnTo>
                  <a:pt x="1166" y="18"/>
                </a:lnTo>
                <a:lnTo>
                  <a:pt x="1190" y="18"/>
                </a:lnTo>
                <a:lnTo>
                  <a:pt x="1214" y="48"/>
                </a:lnTo>
                <a:lnTo>
                  <a:pt x="1238" y="126"/>
                </a:lnTo>
                <a:lnTo>
                  <a:pt x="1262" y="246"/>
                </a:lnTo>
                <a:lnTo>
                  <a:pt x="1286" y="426"/>
                </a:lnTo>
                <a:lnTo>
                  <a:pt x="1310" y="654"/>
                </a:lnTo>
                <a:lnTo>
                  <a:pt x="1334" y="929"/>
                </a:lnTo>
                <a:lnTo>
                  <a:pt x="1357" y="1223"/>
                </a:lnTo>
                <a:lnTo>
                  <a:pt x="1381" y="1505"/>
                </a:lnTo>
                <a:lnTo>
                  <a:pt x="1405" y="1733"/>
                </a:lnTo>
                <a:lnTo>
                  <a:pt x="1429" y="1823"/>
                </a:lnTo>
                <a:lnTo>
                  <a:pt x="1453" y="1667"/>
                </a:lnTo>
                <a:lnTo>
                  <a:pt x="1477" y="1127"/>
                </a:lnTo>
                <a:lnTo>
                  <a:pt x="1501" y="0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Text Box 91"/>
          <p:cNvSpPr txBox="1">
            <a:spLocks noChangeArrowheads="1"/>
          </p:cNvSpPr>
          <p:nvPr/>
        </p:nvSpPr>
        <p:spPr bwMode="auto">
          <a:xfrm>
            <a:off x="1747678" y="2343150"/>
            <a:ext cx="2929257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3333FF"/>
                </a:solidFill>
                <a:latin typeface="Calibri"/>
                <a:cs typeface="Calibri"/>
              </a:rPr>
              <a:t>Degree 15 polynomial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(Intuitively)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5400" y="1800531"/>
            <a:ext cx="3057525" cy="4571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5" grpId="0" animBg="1"/>
      <p:bldP spid="22616" grpId="0" animBg="1"/>
      <p:bldP spid="226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Overfitting Classifier for Digits</a:t>
            </a:r>
          </a:p>
        </p:txBody>
      </p:sp>
      <p:grpSp>
        <p:nvGrpSpPr>
          <p:cNvPr id="23556" name="Group 4"/>
          <p:cNvGrpSpPr>
            <a:grpSpLocks/>
          </p:cNvGrpSpPr>
          <p:nvPr/>
        </p:nvGrpSpPr>
        <p:grpSpPr bwMode="auto">
          <a:xfrm>
            <a:off x="3352800" y="2667000"/>
            <a:ext cx="2438400" cy="2438400"/>
            <a:chOff x="3168" y="1584"/>
            <a:chExt cx="1536" cy="1536"/>
          </a:xfrm>
        </p:grpSpPr>
        <p:sp>
          <p:nvSpPr>
            <p:cNvPr id="23586" name="Rectangle 5"/>
            <p:cNvSpPr>
              <a:spLocks noChangeArrowheads="1"/>
            </p:cNvSpPr>
            <p:nvPr/>
          </p:nvSpPr>
          <p:spPr bwMode="auto">
            <a:xfrm>
              <a:off x="316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Rectangle 6"/>
            <p:cNvSpPr>
              <a:spLocks noChangeArrowheads="1"/>
            </p:cNvSpPr>
            <p:nvPr/>
          </p:nvSpPr>
          <p:spPr bwMode="auto">
            <a:xfrm>
              <a:off x="336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Rectangle 7"/>
            <p:cNvSpPr>
              <a:spLocks noChangeArrowheads="1"/>
            </p:cNvSpPr>
            <p:nvPr/>
          </p:nvSpPr>
          <p:spPr bwMode="auto">
            <a:xfrm>
              <a:off x="3168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Rectangle 8"/>
            <p:cNvSpPr>
              <a:spLocks noChangeArrowheads="1"/>
            </p:cNvSpPr>
            <p:nvPr/>
          </p:nvSpPr>
          <p:spPr bwMode="auto">
            <a:xfrm>
              <a:off x="3360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0" name="Rectangle 9"/>
            <p:cNvSpPr>
              <a:spLocks noChangeArrowheads="1"/>
            </p:cNvSpPr>
            <p:nvPr/>
          </p:nvSpPr>
          <p:spPr bwMode="auto">
            <a:xfrm>
              <a:off x="3552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1" name="Rectangle 10"/>
            <p:cNvSpPr>
              <a:spLocks noChangeArrowheads="1"/>
            </p:cNvSpPr>
            <p:nvPr/>
          </p:nvSpPr>
          <p:spPr bwMode="auto">
            <a:xfrm>
              <a:off x="3744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2" name="Rectangle 11"/>
            <p:cNvSpPr>
              <a:spLocks noChangeArrowheads="1"/>
            </p:cNvSpPr>
            <p:nvPr/>
          </p:nvSpPr>
          <p:spPr bwMode="auto">
            <a:xfrm>
              <a:off x="355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3" name="Rectangle 12"/>
            <p:cNvSpPr>
              <a:spLocks noChangeArrowheads="1"/>
            </p:cNvSpPr>
            <p:nvPr/>
          </p:nvSpPr>
          <p:spPr bwMode="auto">
            <a:xfrm>
              <a:off x="3744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4" name="Rectangle 13"/>
            <p:cNvSpPr>
              <a:spLocks noChangeArrowheads="1"/>
            </p:cNvSpPr>
            <p:nvPr/>
          </p:nvSpPr>
          <p:spPr bwMode="auto">
            <a:xfrm>
              <a:off x="316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5" name="Rectangle 14"/>
            <p:cNvSpPr>
              <a:spLocks noChangeArrowheads="1"/>
            </p:cNvSpPr>
            <p:nvPr/>
          </p:nvSpPr>
          <p:spPr bwMode="auto">
            <a:xfrm>
              <a:off x="336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6" name="Rectangle 15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7" name="Rectangle 16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8" name="Rectangle 17"/>
            <p:cNvSpPr>
              <a:spLocks noChangeArrowheads="1"/>
            </p:cNvSpPr>
            <p:nvPr/>
          </p:nvSpPr>
          <p:spPr bwMode="auto">
            <a:xfrm>
              <a:off x="355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9" name="Rectangle 18"/>
            <p:cNvSpPr>
              <a:spLocks noChangeArrowheads="1"/>
            </p:cNvSpPr>
            <p:nvPr/>
          </p:nvSpPr>
          <p:spPr bwMode="auto">
            <a:xfrm>
              <a:off x="3744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Rectangle 19"/>
            <p:cNvSpPr>
              <a:spLocks noChangeArrowheads="1"/>
            </p:cNvSpPr>
            <p:nvPr/>
          </p:nvSpPr>
          <p:spPr bwMode="auto">
            <a:xfrm>
              <a:off x="355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Rectangle 20"/>
            <p:cNvSpPr>
              <a:spLocks noChangeArrowheads="1"/>
            </p:cNvSpPr>
            <p:nvPr/>
          </p:nvSpPr>
          <p:spPr bwMode="auto">
            <a:xfrm>
              <a:off x="3744" y="2160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2" name="Rectangle 21"/>
            <p:cNvSpPr>
              <a:spLocks noChangeArrowheads="1"/>
            </p:cNvSpPr>
            <p:nvPr/>
          </p:nvSpPr>
          <p:spPr bwMode="auto">
            <a:xfrm>
              <a:off x="3936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Rectangle 22"/>
            <p:cNvSpPr>
              <a:spLocks noChangeArrowheads="1"/>
            </p:cNvSpPr>
            <p:nvPr/>
          </p:nvSpPr>
          <p:spPr bwMode="auto">
            <a:xfrm>
              <a:off x="412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4" name="Rectangle 23"/>
            <p:cNvSpPr>
              <a:spLocks noChangeArrowheads="1"/>
            </p:cNvSpPr>
            <p:nvPr/>
          </p:nvSpPr>
          <p:spPr bwMode="auto">
            <a:xfrm>
              <a:off x="3936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5" name="Rectangle 24"/>
            <p:cNvSpPr>
              <a:spLocks noChangeArrowheads="1"/>
            </p:cNvSpPr>
            <p:nvPr/>
          </p:nvSpPr>
          <p:spPr bwMode="auto">
            <a:xfrm>
              <a:off x="4128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6" name="Rectangle 25"/>
            <p:cNvSpPr>
              <a:spLocks noChangeArrowheads="1"/>
            </p:cNvSpPr>
            <p:nvPr/>
          </p:nvSpPr>
          <p:spPr bwMode="auto">
            <a:xfrm>
              <a:off x="432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7" name="Rectangle 26"/>
            <p:cNvSpPr>
              <a:spLocks noChangeArrowheads="1"/>
            </p:cNvSpPr>
            <p:nvPr/>
          </p:nvSpPr>
          <p:spPr bwMode="auto">
            <a:xfrm>
              <a:off x="4512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8" name="Rectangle 27"/>
            <p:cNvSpPr>
              <a:spLocks noChangeArrowheads="1"/>
            </p:cNvSpPr>
            <p:nvPr/>
          </p:nvSpPr>
          <p:spPr bwMode="auto">
            <a:xfrm>
              <a:off x="4320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9" name="Rectangle 28"/>
            <p:cNvSpPr>
              <a:spLocks noChangeArrowheads="1"/>
            </p:cNvSpPr>
            <p:nvPr/>
          </p:nvSpPr>
          <p:spPr bwMode="auto">
            <a:xfrm>
              <a:off x="451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0" name="Rectangle 29"/>
            <p:cNvSpPr>
              <a:spLocks noChangeArrowheads="1"/>
            </p:cNvSpPr>
            <p:nvPr/>
          </p:nvSpPr>
          <p:spPr bwMode="auto">
            <a:xfrm>
              <a:off x="3936" y="196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1" name="Rectangle 30"/>
            <p:cNvSpPr>
              <a:spLocks noChangeArrowheads="1"/>
            </p:cNvSpPr>
            <p:nvPr/>
          </p:nvSpPr>
          <p:spPr bwMode="auto">
            <a:xfrm>
              <a:off x="412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2" name="Rectangle 31"/>
            <p:cNvSpPr>
              <a:spLocks noChangeArrowheads="1"/>
            </p:cNvSpPr>
            <p:nvPr/>
          </p:nvSpPr>
          <p:spPr bwMode="auto">
            <a:xfrm>
              <a:off x="3936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3" name="Rectangle 32"/>
            <p:cNvSpPr>
              <a:spLocks noChangeArrowheads="1"/>
            </p:cNvSpPr>
            <p:nvPr/>
          </p:nvSpPr>
          <p:spPr bwMode="auto">
            <a:xfrm>
              <a:off x="412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4" name="Rectangle 33"/>
            <p:cNvSpPr>
              <a:spLocks noChangeArrowheads="1"/>
            </p:cNvSpPr>
            <p:nvPr/>
          </p:nvSpPr>
          <p:spPr bwMode="auto">
            <a:xfrm>
              <a:off x="432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5" name="Rectangle 34"/>
            <p:cNvSpPr>
              <a:spLocks noChangeArrowheads="1"/>
            </p:cNvSpPr>
            <p:nvPr/>
          </p:nvSpPr>
          <p:spPr bwMode="auto">
            <a:xfrm>
              <a:off x="451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6" name="Rectangle 35"/>
            <p:cNvSpPr>
              <a:spLocks noChangeArrowheads="1"/>
            </p:cNvSpPr>
            <p:nvPr/>
          </p:nvSpPr>
          <p:spPr bwMode="auto">
            <a:xfrm>
              <a:off x="432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7" name="Rectangle 36"/>
            <p:cNvSpPr>
              <a:spLocks noChangeArrowheads="1"/>
            </p:cNvSpPr>
            <p:nvPr/>
          </p:nvSpPr>
          <p:spPr bwMode="auto">
            <a:xfrm>
              <a:off x="451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8" name="Rectangle 37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9" name="Rectangle 38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0" name="Rectangle 39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1" name="Rectangle 40"/>
            <p:cNvSpPr>
              <a:spLocks noChangeArrowheads="1"/>
            </p:cNvSpPr>
            <p:nvPr/>
          </p:nvSpPr>
          <p:spPr bwMode="auto">
            <a:xfrm>
              <a:off x="336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2" name="Rectangle 41"/>
            <p:cNvSpPr>
              <a:spLocks noChangeArrowheads="1"/>
            </p:cNvSpPr>
            <p:nvPr/>
          </p:nvSpPr>
          <p:spPr bwMode="auto">
            <a:xfrm>
              <a:off x="355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3" name="Rectangle 42"/>
            <p:cNvSpPr>
              <a:spLocks noChangeArrowheads="1"/>
            </p:cNvSpPr>
            <p:nvPr/>
          </p:nvSpPr>
          <p:spPr bwMode="auto">
            <a:xfrm>
              <a:off x="3744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4" name="Rectangle 43"/>
            <p:cNvSpPr>
              <a:spLocks noChangeArrowheads="1"/>
            </p:cNvSpPr>
            <p:nvPr/>
          </p:nvSpPr>
          <p:spPr bwMode="auto">
            <a:xfrm>
              <a:off x="355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5" name="Rectangle 44"/>
            <p:cNvSpPr>
              <a:spLocks noChangeArrowheads="1"/>
            </p:cNvSpPr>
            <p:nvPr/>
          </p:nvSpPr>
          <p:spPr bwMode="auto">
            <a:xfrm>
              <a:off x="3744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6" name="Rectangle 45"/>
            <p:cNvSpPr>
              <a:spLocks noChangeArrowheads="1"/>
            </p:cNvSpPr>
            <p:nvPr/>
          </p:nvSpPr>
          <p:spPr bwMode="auto">
            <a:xfrm>
              <a:off x="3168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7" name="Rectangle 46"/>
            <p:cNvSpPr>
              <a:spLocks noChangeArrowheads="1"/>
            </p:cNvSpPr>
            <p:nvPr/>
          </p:nvSpPr>
          <p:spPr bwMode="auto">
            <a:xfrm>
              <a:off x="3360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8" name="Rectangle 47"/>
            <p:cNvSpPr>
              <a:spLocks noChangeArrowheads="1"/>
            </p:cNvSpPr>
            <p:nvPr/>
          </p:nvSpPr>
          <p:spPr bwMode="auto">
            <a:xfrm>
              <a:off x="316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9" name="Rectangle 48"/>
            <p:cNvSpPr>
              <a:spLocks noChangeArrowheads="1"/>
            </p:cNvSpPr>
            <p:nvPr/>
          </p:nvSpPr>
          <p:spPr bwMode="auto">
            <a:xfrm>
              <a:off x="336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0" name="Rectangle 49"/>
            <p:cNvSpPr>
              <a:spLocks noChangeArrowheads="1"/>
            </p:cNvSpPr>
            <p:nvPr/>
          </p:nvSpPr>
          <p:spPr bwMode="auto">
            <a:xfrm>
              <a:off x="355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1" name="Rectangle 50"/>
            <p:cNvSpPr>
              <a:spLocks noChangeArrowheads="1"/>
            </p:cNvSpPr>
            <p:nvPr/>
          </p:nvSpPr>
          <p:spPr bwMode="auto">
            <a:xfrm>
              <a:off x="3744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2" name="Rectangle 51"/>
            <p:cNvSpPr>
              <a:spLocks noChangeArrowheads="1"/>
            </p:cNvSpPr>
            <p:nvPr/>
          </p:nvSpPr>
          <p:spPr bwMode="auto">
            <a:xfrm>
              <a:off x="3552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3" name="Rectangle 52"/>
            <p:cNvSpPr>
              <a:spLocks noChangeArrowheads="1"/>
            </p:cNvSpPr>
            <p:nvPr/>
          </p:nvSpPr>
          <p:spPr bwMode="auto">
            <a:xfrm>
              <a:off x="3744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4" name="Rectangle 53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5" name="Rectangle 54"/>
            <p:cNvSpPr>
              <a:spLocks noChangeArrowheads="1"/>
            </p:cNvSpPr>
            <p:nvPr/>
          </p:nvSpPr>
          <p:spPr bwMode="auto">
            <a:xfrm>
              <a:off x="412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6" name="Rectangle 55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7" name="Rectangle 56"/>
            <p:cNvSpPr>
              <a:spLocks noChangeArrowheads="1"/>
            </p:cNvSpPr>
            <p:nvPr/>
          </p:nvSpPr>
          <p:spPr bwMode="auto">
            <a:xfrm>
              <a:off x="4128" y="254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8" name="Rectangle 57"/>
            <p:cNvSpPr>
              <a:spLocks noChangeArrowheads="1"/>
            </p:cNvSpPr>
            <p:nvPr/>
          </p:nvSpPr>
          <p:spPr bwMode="auto">
            <a:xfrm>
              <a:off x="432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9" name="Rectangle 58"/>
            <p:cNvSpPr>
              <a:spLocks noChangeArrowheads="1"/>
            </p:cNvSpPr>
            <p:nvPr/>
          </p:nvSpPr>
          <p:spPr bwMode="auto">
            <a:xfrm>
              <a:off x="451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0" name="Rectangle 59"/>
            <p:cNvSpPr>
              <a:spLocks noChangeArrowheads="1"/>
            </p:cNvSpPr>
            <p:nvPr/>
          </p:nvSpPr>
          <p:spPr bwMode="auto">
            <a:xfrm>
              <a:off x="432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1" name="Rectangle 60"/>
            <p:cNvSpPr>
              <a:spLocks noChangeArrowheads="1"/>
            </p:cNvSpPr>
            <p:nvPr/>
          </p:nvSpPr>
          <p:spPr bwMode="auto">
            <a:xfrm>
              <a:off x="451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2" name="Rectangle 61"/>
            <p:cNvSpPr>
              <a:spLocks noChangeArrowheads="1"/>
            </p:cNvSpPr>
            <p:nvPr/>
          </p:nvSpPr>
          <p:spPr bwMode="auto">
            <a:xfrm>
              <a:off x="3936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3" name="Rectangle 62"/>
            <p:cNvSpPr>
              <a:spLocks noChangeArrowheads="1"/>
            </p:cNvSpPr>
            <p:nvPr/>
          </p:nvSpPr>
          <p:spPr bwMode="auto">
            <a:xfrm>
              <a:off x="4128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4" name="Rectangle 63"/>
            <p:cNvSpPr>
              <a:spLocks noChangeArrowheads="1"/>
            </p:cNvSpPr>
            <p:nvPr/>
          </p:nvSpPr>
          <p:spPr bwMode="auto">
            <a:xfrm>
              <a:off x="3936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5" name="Rectangle 64"/>
            <p:cNvSpPr>
              <a:spLocks noChangeArrowheads="1"/>
            </p:cNvSpPr>
            <p:nvPr/>
          </p:nvSpPr>
          <p:spPr bwMode="auto">
            <a:xfrm>
              <a:off x="412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6" name="Rectangle 65"/>
            <p:cNvSpPr>
              <a:spLocks noChangeArrowheads="1"/>
            </p:cNvSpPr>
            <p:nvPr/>
          </p:nvSpPr>
          <p:spPr bwMode="auto">
            <a:xfrm>
              <a:off x="4320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7" name="Rectangle 66"/>
            <p:cNvSpPr>
              <a:spLocks noChangeArrowheads="1"/>
            </p:cNvSpPr>
            <p:nvPr/>
          </p:nvSpPr>
          <p:spPr bwMode="auto">
            <a:xfrm>
              <a:off x="451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8" name="Rectangle 67"/>
            <p:cNvSpPr>
              <a:spLocks noChangeArrowheads="1"/>
            </p:cNvSpPr>
            <p:nvPr/>
          </p:nvSpPr>
          <p:spPr bwMode="auto">
            <a:xfrm>
              <a:off x="432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9" name="Rectangle 68"/>
            <p:cNvSpPr>
              <a:spLocks noChangeArrowheads="1"/>
            </p:cNvSpPr>
            <p:nvPr/>
          </p:nvSpPr>
          <p:spPr bwMode="auto">
            <a:xfrm>
              <a:off x="4512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3557" name="Picture 18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6713" y="1758950"/>
            <a:ext cx="1995487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18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615113" y="1752600"/>
            <a:ext cx="1995487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18"/>
          <p:cNvGrpSpPr>
            <a:grpSpLocks/>
          </p:cNvGrpSpPr>
          <p:nvPr/>
        </p:nvGrpSpPr>
        <p:grpSpPr bwMode="auto">
          <a:xfrm>
            <a:off x="420688" y="2971800"/>
            <a:ext cx="8221662" cy="304800"/>
            <a:chOff x="265" y="1872"/>
            <a:chExt cx="5179" cy="192"/>
          </a:xfrm>
        </p:grpSpPr>
        <p:sp>
          <p:nvSpPr>
            <p:cNvPr id="23581" name="Line 106"/>
            <p:cNvSpPr>
              <a:spLocks noChangeShapeType="1"/>
            </p:cNvSpPr>
            <p:nvPr/>
          </p:nvSpPr>
          <p:spPr bwMode="auto">
            <a:xfrm>
              <a:off x="1680" y="1968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2" name="Rectangle 107"/>
            <p:cNvSpPr>
              <a:spLocks noChangeArrowheads="1"/>
            </p:cNvSpPr>
            <p:nvPr/>
          </p:nvSpPr>
          <p:spPr bwMode="auto">
            <a:xfrm>
              <a:off x="2304" y="1872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3583" name="Picture 202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65" y="1920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84" name="Picture 209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166" y="1920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85" name="Line 214"/>
            <p:cNvSpPr>
              <a:spLocks noChangeShapeType="1"/>
            </p:cNvSpPr>
            <p:nvPr/>
          </p:nvSpPr>
          <p:spPr bwMode="auto">
            <a:xfrm>
              <a:off x="2496" y="1968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19"/>
          <p:cNvGrpSpPr>
            <a:grpSpLocks/>
          </p:cNvGrpSpPr>
          <p:nvPr/>
        </p:nvGrpSpPr>
        <p:grpSpPr bwMode="auto">
          <a:xfrm>
            <a:off x="420688" y="3581400"/>
            <a:ext cx="8204200" cy="304800"/>
            <a:chOff x="265" y="2256"/>
            <a:chExt cx="5168" cy="192"/>
          </a:xfrm>
        </p:grpSpPr>
        <p:sp>
          <p:nvSpPr>
            <p:cNvPr id="23576" name="Line 105"/>
            <p:cNvSpPr>
              <a:spLocks noChangeShapeType="1"/>
            </p:cNvSpPr>
            <p:nvPr/>
          </p:nvSpPr>
          <p:spPr bwMode="auto">
            <a:xfrm flipH="1">
              <a:off x="1680" y="2352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77" name="Rectangle 108"/>
            <p:cNvSpPr>
              <a:spLocks noChangeArrowheads="1"/>
            </p:cNvSpPr>
            <p:nvPr/>
          </p:nvSpPr>
          <p:spPr bwMode="auto">
            <a:xfrm>
              <a:off x="2688" y="2256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3578" name="Picture 201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65" y="2304"/>
              <a:ext cx="1271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79" name="Picture 211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155" y="2304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80" name="Line 215"/>
            <p:cNvSpPr>
              <a:spLocks noChangeShapeType="1"/>
            </p:cNvSpPr>
            <p:nvPr/>
          </p:nvSpPr>
          <p:spPr bwMode="auto">
            <a:xfrm flipH="1">
              <a:off x="2880" y="2352"/>
              <a:ext cx="1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09" name="Text Box 222"/>
          <p:cNvSpPr txBox="1">
            <a:spLocks noChangeArrowheads="1"/>
          </p:cNvSpPr>
          <p:nvPr/>
        </p:nvSpPr>
        <p:spPr bwMode="auto">
          <a:xfrm>
            <a:off x="3886200" y="57912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 dirty="0">
                <a:latin typeface="Calibri"/>
                <a:cs typeface="Calibri"/>
              </a:rPr>
              <a:t>2 wins!!</a:t>
            </a:r>
          </a:p>
        </p:txBody>
      </p:sp>
      <p:grpSp>
        <p:nvGrpSpPr>
          <p:cNvPr id="5" name="Group 225"/>
          <p:cNvGrpSpPr>
            <a:grpSpLocks/>
          </p:cNvGrpSpPr>
          <p:nvPr/>
        </p:nvGrpSpPr>
        <p:grpSpPr bwMode="auto">
          <a:xfrm>
            <a:off x="385763" y="4191000"/>
            <a:ext cx="8250237" cy="304800"/>
            <a:chOff x="243" y="2640"/>
            <a:chExt cx="5197" cy="192"/>
          </a:xfrm>
        </p:grpSpPr>
        <p:sp>
          <p:nvSpPr>
            <p:cNvPr id="23571" name="Rectangle 188"/>
            <p:cNvSpPr>
              <a:spLocks noChangeArrowheads="1"/>
            </p:cNvSpPr>
            <p:nvPr/>
          </p:nvSpPr>
          <p:spPr bwMode="auto">
            <a:xfrm>
              <a:off x="2496" y="2640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Line 189"/>
            <p:cNvSpPr>
              <a:spLocks noChangeShapeType="1"/>
            </p:cNvSpPr>
            <p:nvPr/>
          </p:nvSpPr>
          <p:spPr bwMode="auto">
            <a:xfrm flipH="1">
              <a:off x="1680" y="2736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73" name="Picture 200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243" y="2688"/>
              <a:ext cx="129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4" name="Line 216"/>
            <p:cNvSpPr>
              <a:spLocks noChangeShapeType="1"/>
            </p:cNvSpPr>
            <p:nvPr/>
          </p:nvSpPr>
          <p:spPr bwMode="auto">
            <a:xfrm flipH="1">
              <a:off x="2688" y="2736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75" name="Picture 223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4135" y="2688"/>
              <a:ext cx="1305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226"/>
          <p:cNvGrpSpPr>
            <a:grpSpLocks/>
          </p:cNvGrpSpPr>
          <p:nvPr/>
        </p:nvGrpSpPr>
        <p:grpSpPr bwMode="auto">
          <a:xfrm>
            <a:off x="325438" y="4800600"/>
            <a:ext cx="8286750" cy="304800"/>
            <a:chOff x="205" y="3024"/>
            <a:chExt cx="5220" cy="192"/>
          </a:xfrm>
        </p:grpSpPr>
        <p:sp>
          <p:nvSpPr>
            <p:cNvPr id="23566" name="Rectangle 187"/>
            <p:cNvSpPr>
              <a:spLocks noChangeArrowheads="1"/>
            </p:cNvSpPr>
            <p:nvPr/>
          </p:nvSpPr>
          <p:spPr bwMode="auto">
            <a:xfrm>
              <a:off x="3456" y="3024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7" name="Line 190"/>
            <p:cNvSpPr>
              <a:spLocks noChangeShapeType="1"/>
            </p:cNvSpPr>
            <p:nvPr/>
          </p:nvSpPr>
          <p:spPr bwMode="auto">
            <a:xfrm flipH="1" flipV="1">
              <a:off x="1680" y="3120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68" name="Picture 20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205" y="3072"/>
              <a:ext cx="136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9" name="Line 217"/>
            <p:cNvSpPr>
              <a:spLocks noChangeShapeType="1"/>
            </p:cNvSpPr>
            <p:nvPr/>
          </p:nvSpPr>
          <p:spPr bwMode="auto">
            <a:xfrm flipH="1" flipV="1">
              <a:off x="3648" y="3120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70" name="Picture 224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4147" y="3072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12" name="Picture 10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95313" y="2362200"/>
            <a:ext cx="1690687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3" name="Picture 10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781800" y="2297113"/>
            <a:ext cx="1690688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5400" y="1800531"/>
            <a:ext cx="3057525" cy="4571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 2: Overfitting Classifier for Email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/>
            <a:r>
              <a:rPr lang="en-US" sz="2000" dirty="0" smtClean="0"/>
              <a:t>Posteriors determined by </a:t>
            </a:r>
            <a:r>
              <a:rPr lang="en-US" sz="2000" i="1" dirty="0" smtClean="0"/>
              <a:t>relative </a:t>
            </a:r>
            <a:r>
              <a:rPr lang="en-US" sz="2000" dirty="0" smtClean="0"/>
              <a:t>probabilities (odds ratios):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600200" y="3316288"/>
            <a:ext cx="2514600" cy="2024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south-west : inf</a:t>
            </a:r>
          </a:p>
          <a:p>
            <a:r>
              <a:rPr lang="en-US">
                <a:latin typeface="Courier New" pitchFamily="49" charset="0"/>
              </a:rPr>
              <a:t>nation     : inf</a:t>
            </a:r>
          </a:p>
          <a:p>
            <a:r>
              <a:rPr lang="en-US">
                <a:latin typeface="Courier New" pitchFamily="49" charset="0"/>
              </a:rPr>
              <a:t>morally    : inf</a:t>
            </a:r>
          </a:p>
          <a:p>
            <a:r>
              <a:rPr lang="en-US">
                <a:latin typeface="Courier New" pitchFamily="49" charset="0"/>
              </a:rPr>
              <a:t>nicely     : inf</a:t>
            </a:r>
          </a:p>
          <a:p>
            <a:r>
              <a:rPr lang="en-US">
                <a:latin typeface="Courier New" pitchFamily="49" charset="0"/>
              </a:rPr>
              <a:t>extent     : inf</a:t>
            </a:r>
          </a:p>
          <a:p>
            <a:r>
              <a:rPr lang="en-US">
                <a:latin typeface="Courier New" pitchFamily="49" charset="0"/>
              </a:rPr>
              <a:t>seriously  : inf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800600" y="5748812"/>
            <a:ext cx="388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latin typeface="Calibri" pitchFamily="34" charset="0"/>
              </a:rPr>
              <a:t>If we see “screens”, then we decide it is definitely spam!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4876800" y="3316288"/>
            <a:ext cx="2438400" cy="2024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screens    : inf</a:t>
            </a:r>
          </a:p>
          <a:p>
            <a:r>
              <a:rPr lang="en-US">
                <a:latin typeface="Courier New" pitchFamily="49" charset="0"/>
              </a:rPr>
              <a:t>minute     : inf</a:t>
            </a:r>
          </a:p>
          <a:p>
            <a:r>
              <a:rPr lang="en-US">
                <a:latin typeface="Courier New" pitchFamily="49" charset="0"/>
              </a:rPr>
              <a:t>guaranteed : inf</a:t>
            </a:r>
          </a:p>
          <a:p>
            <a:r>
              <a:rPr lang="en-US">
                <a:latin typeface="Courier New" pitchFamily="49" charset="0"/>
              </a:rPr>
              <a:t>$205.00    : inf</a:t>
            </a:r>
          </a:p>
          <a:p>
            <a:r>
              <a:rPr lang="en-US">
                <a:latin typeface="Courier New" pitchFamily="49" charset="0"/>
              </a:rPr>
              <a:t>delivery   : inf</a:t>
            </a:r>
          </a:p>
          <a:p>
            <a:r>
              <a:rPr lang="en-US">
                <a:latin typeface="Courier New" pitchFamily="49" charset="0"/>
              </a:rPr>
              <a:t>signature  : inf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4583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9775" y="2387600"/>
            <a:ext cx="164782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3188" y="2362200"/>
            <a:ext cx="164782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5400" y="1800531"/>
            <a:ext cx="3057525" cy="4571387"/>
          </a:xfrm>
          <a:prstGeom prst="rect">
            <a:avLst/>
          </a:prstGeom>
          <a:noFill/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33400" y="5718047"/>
            <a:ext cx="388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latin typeface="Calibri" pitchFamily="34" charset="0"/>
              </a:rPr>
              <a:t>If we see “nicely”, then we decide it is definitely ham!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nimBg="1"/>
      <p:bldP spid="26629" grpId="0"/>
      <p:bldP spid="26630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Generalization and Overfitting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Relative frequency parameters will </a:t>
            </a:r>
            <a:r>
              <a:rPr lang="en-US" sz="2000" dirty="0" err="1" smtClean="0">
                <a:solidFill>
                  <a:srgbClr val="C00000"/>
                </a:solidFill>
              </a:rPr>
              <a:t>overfit</a:t>
            </a:r>
            <a:r>
              <a:rPr lang="en-US" sz="2000" dirty="0" smtClean="0"/>
              <a:t> the training data!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Just because we never saw a 3 with </a:t>
            </a:r>
            <a:r>
              <a:rPr lang="en-US" sz="1800" smtClean="0"/>
              <a:t>pixel (8,8) </a:t>
            </a:r>
            <a:r>
              <a:rPr lang="en-US" sz="1800" dirty="0" smtClean="0"/>
              <a:t>on during training doesn’t mean we won’t see it at test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Unlikely that every occurrence of “minute” is 100% spam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Unlikely that every occurrence of “seriously” is 100% ham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What about all the words that don’t occur in the training set at all?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In general, we can’t go around giving unseen events zero probability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As an extreme case, imagine using the entire email as the only feature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Would get the training data perfect (if deterministic labeling)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Wouldn’t </a:t>
            </a:r>
            <a:r>
              <a:rPr lang="en-US" sz="1800" i="1" dirty="0" smtClean="0"/>
              <a:t>generalize</a:t>
            </a:r>
            <a:r>
              <a:rPr lang="en-US" sz="1800" dirty="0" smtClean="0"/>
              <a:t> at all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Just making the bag-of-words assumption gives us some generalization, but isn’t enough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To generalize better: we need to </a:t>
            </a:r>
            <a:r>
              <a:rPr lang="en-US" sz="2000" dirty="0" smtClean="0">
                <a:solidFill>
                  <a:srgbClr val="CC0000"/>
                </a:solidFill>
              </a:rPr>
              <a:t>smooth </a:t>
            </a:r>
            <a:r>
              <a:rPr lang="en-US" sz="2000" dirty="0" smtClean="0"/>
              <a:t>or </a:t>
            </a:r>
            <a:r>
              <a:rPr lang="en-US" sz="2000" dirty="0" smtClean="0">
                <a:solidFill>
                  <a:srgbClr val="CC0000"/>
                </a:solidFill>
              </a:rPr>
              <a:t>regularize </a:t>
            </a:r>
            <a:r>
              <a:rPr lang="en-US" sz="2000" dirty="0" smtClean="0"/>
              <a:t>the estimates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1229135"/>
            <a:ext cx="10171112" cy="52474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2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0972800" cy="4800600"/>
              </a:xfrm>
            </p:spPr>
            <p:txBody>
              <a:bodyPr/>
              <a:lstStyle/>
              <a:p>
                <a:pPr eaLnBrk="1" hangingPunct="1"/>
                <a:r>
                  <a:rPr lang="en-US" sz="2400" dirty="0" smtClean="0">
                    <a:latin typeface="Calibri"/>
                    <a:cs typeface="Calibri"/>
                  </a:rPr>
                  <a:t>We can use our idea of Bayes Nets to help us classify spam.</a:t>
                </a:r>
              </a:p>
              <a:p>
                <a:pPr eaLnBrk="1" hangingPunct="1"/>
                <a:r>
                  <a:rPr lang="en-US" sz="2400" dirty="0" smtClean="0">
                    <a:latin typeface="Calibri"/>
                    <a:cs typeface="Calibri"/>
                  </a:rPr>
                  <a:t>Simple Bayes Net Model: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Define Y as label {spam, ham}.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 as the </a:t>
                </a:r>
                <a:r>
                  <a:rPr lang="en-US" sz="2000" dirty="0" err="1" smtClean="0">
                    <a:latin typeface="Calibri"/>
                    <a:cs typeface="Calibri"/>
                  </a:rPr>
                  <a:t>ith</a:t>
                </a:r>
                <a:r>
                  <a:rPr lang="en-US" sz="2000" dirty="0" smtClean="0">
                    <a:latin typeface="Calibri"/>
                    <a:cs typeface="Calibri"/>
                  </a:rPr>
                  <a:t> word of the email.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|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𝑌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 is the same for every </a:t>
                </a:r>
                <a:r>
                  <a:rPr lang="en-US" sz="2000" dirty="0">
                    <a:latin typeface="Calibri"/>
                    <a:cs typeface="Calibri"/>
                  </a:rPr>
                  <a:t>word (same CPTs</a:t>
                </a:r>
                <a:r>
                  <a:rPr lang="en-US" sz="2000" dirty="0" smtClean="0">
                    <a:latin typeface="Calibri"/>
                    <a:cs typeface="Calibri"/>
                  </a:rPr>
                  <a:t>).</a:t>
                </a:r>
              </a:p>
              <a:p>
                <a:endParaRPr lang="en-US" sz="2400" dirty="0">
                  <a:latin typeface="Calibri"/>
                  <a:cs typeface="Calibri"/>
                </a:endParaRPr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Given an email, how could we use this model for spam </a:t>
                </a:r>
                <a:r>
                  <a:rPr lang="en-US" sz="2400" dirty="0" smtClean="0">
                    <a:latin typeface="Calibri"/>
                    <a:cs typeface="Calibri"/>
                  </a:rPr>
                  <a:t>detection?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What quantities could we calculate and how could we use them to decide?</a:t>
                </a:r>
                <a:endParaRPr lang="en-US" sz="2000" dirty="0">
                  <a:latin typeface="Calibri"/>
                  <a:cs typeface="Calibri"/>
                </a:endParaRPr>
              </a:p>
            </p:txBody>
          </p:sp>
        </mc:Choice>
        <mc:Fallback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0972800" cy="4800600"/>
              </a:xfrm>
              <a:blipFill rotWithShape="0">
                <a:blip r:embed="rId3"/>
                <a:stretch>
                  <a:fillRect l="-722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/>
                <a:cs typeface="Calibri"/>
              </a:rPr>
              <a:t>W</a:t>
            </a:r>
            <a:r>
              <a:rPr lang="en-US" baseline="-25000" dirty="0" err="1" smtClean="0">
                <a:latin typeface="Calibri"/>
                <a:cs typeface="Calibri"/>
              </a:rPr>
              <a:t>n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Challenge: Spam Detection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29300" y="6017736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Yay! We are going to make tacos, with the meat optional</a:t>
            </a:r>
            <a:r>
              <a:rPr lang="en-US" dirty="0" smtClean="0"/>
              <a:t>.”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860676" y="6412468"/>
                <a:ext cx="4693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= yay,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= we,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are,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going, </a:t>
                </a:r>
                <a:r>
                  <a:rPr lang="is-IS" dirty="0" smtClean="0"/>
                  <a:t>…</a:t>
                </a:r>
                <a:r>
                  <a:rPr lang="en-US" dirty="0" smtClean="0"/>
                  <a:t>   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76" y="6412468"/>
                <a:ext cx="469302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4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Maximum Likelihood?</a:t>
            </a:r>
          </a:p>
        </p:txBody>
      </p:sp>
      <p:sp>
        <p:nvSpPr>
          <p:cNvPr id="129024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292409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Relative frequencies are the maximum likelihood estimates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Another option is to consider the most likely parameter value given the data</a:t>
            </a:r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97526" y="2209800"/>
            <a:ext cx="3105151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2" y="2133601"/>
            <a:ext cx="2847975" cy="427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46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31977" y="2746377"/>
            <a:ext cx="251142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47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31853" y="4364636"/>
            <a:ext cx="3041651" cy="427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8" name="AutoShape 8"/>
          <p:cNvSpPr>
            <a:spLocks noChangeArrowheads="1"/>
          </p:cNvSpPr>
          <p:nvPr/>
        </p:nvSpPr>
        <p:spPr bwMode="auto">
          <a:xfrm>
            <a:off x="4876800" y="2362200"/>
            <a:ext cx="381000" cy="304800"/>
          </a:xfrm>
          <a:prstGeom prst="rightArrow">
            <a:avLst>
              <a:gd name="adj1" fmla="val 50000"/>
              <a:gd name="adj2" fmla="val 421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290249" name="Picture 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65290" y="5026623"/>
            <a:ext cx="36623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50" name="Picture 1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770053" y="5663210"/>
            <a:ext cx="2833688" cy="427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51" name="AutoShape 11"/>
          <p:cNvSpPr>
            <a:spLocks noChangeArrowheads="1"/>
          </p:cNvSpPr>
          <p:nvPr/>
        </p:nvSpPr>
        <p:spPr bwMode="auto">
          <a:xfrm>
            <a:off x="9808653" y="4821835"/>
            <a:ext cx="609600" cy="533400"/>
          </a:xfrm>
          <a:prstGeom prst="rightArrow">
            <a:avLst>
              <a:gd name="adj1" fmla="val 50000"/>
              <a:gd name="adj2" fmla="val 385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290252" name="Text Box 12"/>
          <p:cNvSpPr txBox="1">
            <a:spLocks noChangeArrowheads="1"/>
          </p:cNvSpPr>
          <p:nvPr/>
        </p:nvSpPr>
        <p:spPr bwMode="auto">
          <a:xfrm>
            <a:off x="10875453" y="4898036"/>
            <a:ext cx="1600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????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8778" y="4348673"/>
            <a:ext cx="4113117" cy="1985546"/>
            <a:chOff x="7929656" y="4902214"/>
            <a:chExt cx="4113117" cy="19855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16900" y="5243968"/>
              <a:ext cx="3759200" cy="12744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150227" y="6480114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0</a:t>
              </a: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639550" y="6518428"/>
              <a:ext cx="403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929656" y="4902214"/>
                  <a:ext cx="11049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9656" y="4902214"/>
                  <a:ext cx="110490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034556" y="6126165"/>
                  <a:ext cx="11049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4556" y="6126165"/>
                  <a:ext cx="1104900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9791700" y="6490850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0.5</a:t>
              </a:r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29656" y="5282299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48" grpId="0" animBg="1"/>
      <p:bldP spid="1290251" grpId="0" animBg="1"/>
      <p:bldP spid="12902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Unseen Events</a:t>
            </a:r>
            <a:endParaRPr lang="en-US" dirty="0"/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287797"/>
            <a:ext cx="3524960" cy="2739606"/>
          </a:xfrm>
          <a:prstGeom prst="rect">
            <a:avLst/>
          </a:prstGeom>
          <a:noFill/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8344" y="2244725"/>
            <a:ext cx="4760049" cy="3013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Laplace Smoothing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724400" cy="48768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Laplace’s estimate: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Pretend you saw every outcome once more than you actually did</a:t>
            </a: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Can derive this estimate with </a:t>
            </a:r>
            <a:r>
              <a:rPr lang="en-US" sz="2000" i="1" dirty="0" err="1" smtClean="0">
                <a:latin typeface="Calibri"/>
                <a:cs typeface="Calibri"/>
              </a:rPr>
              <a:t>Dirichlet</a:t>
            </a:r>
            <a:r>
              <a:rPr lang="en-US" sz="2000" i="1" dirty="0" smtClean="0">
                <a:latin typeface="Calibri"/>
                <a:cs typeface="Calibri"/>
              </a:rPr>
              <a:t> priors</a:t>
            </a:r>
            <a:r>
              <a:rPr lang="en-US" sz="2000" dirty="0" smtClean="0">
                <a:latin typeface="Calibri"/>
                <a:cs typeface="Calibri"/>
              </a:rPr>
              <a:t> (see cs281a)</a:t>
            </a: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970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46338" y="4116389"/>
            <a:ext cx="1643063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3294065"/>
            <a:ext cx="2690813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27725" y="4437065"/>
            <a:ext cx="2813051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6" name="Picture 1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74738" y="3049589"/>
            <a:ext cx="3649663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1275" name="Rectangle 11"/>
          <p:cNvSpPr>
            <a:spLocks noChangeArrowheads="1"/>
          </p:cNvSpPr>
          <p:nvPr/>
        </p:nvSpPr>
        <p:spPr bwMode="auto">
          <a:xfrm>
            <a:off x="7696200" y="3200400"/>
            <a:ext cx="11430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91276" name="Rectangle 12"/>
          <p:cNvSpPr>
            <a:spLocks noChangeArrowheads="1"/>
          </p:cNvSpPr>
          <p:nvPr/>
        </p:nvSpPr>
        <p:spPr bwMode="auto">
          <a:xfrm>
            <a:off x="7696200" y="4267200"/>
            <a:ext cx="11430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15"/>
          <p:cNvGrpSpPr/>
          <p:nvPr/>
        </p:nvGrpSpPr>
        <p:grpSpPr>
          <a:xfrm>
            <a:off x="6629400" y="1905000"/>
            <a:ext cx="2606040" cy="685800"/>
            <a:chOff x="6629400" y="1905000"/>
            <a:chExt cx="1447800" cy="381000"/>
          </a:xfrm>
        </p:grpSpPr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6629400" y="1905000"/>
              <a:ext cx="381000" cy="3810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r</a:t>
              </a: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7162800" y="1905000"/>
              <a:ext cx="381000" cy="3810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r</a:t>
              </a:r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7696200" y="1905000"/>
              <a:ext cx="381000" cy="381000"/>
            </a:xfrm>
            <a:prstGeom prst="ellipse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b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82200" y="1905000"/>
            <a:ext cx="1524000" cy="685800"/>
            <a:chOff x="9982200" y="1905000"/>
            <a:chExt cx="1524000" cy="685800"/>
          </a:xfrm>
        </p:grpSpPr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9982200" y="1905000"/>
              <a:ext cx="685800" cy="685800"/>
            </a:xfrm>
            <a:prstGeom prst="ellipse">
              <a:avLst/>
            </a:prstGeom>
            <a:solidFill>
              <a:srgbClr val="FF9999">
                <a:alpha val="23000"/>
              </a:srgb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r</a:t>
              </a:r>
            </a:p>
          </p:txBody>
        </p:sp>
        <p:sp>
          <p:nvSpPr>
            <p:cNvPr id="17" name="Oval 8"/>
            <p:cNvSpPr>
              <a:spLocks noChangeArrowheads="1"/>
            </p:cNvSpPr>
            <p:nvPr/>
          </p:nvSpPr>
          <p:spPr bwMode="auto">
            <a:xfrm>
              <a:off x="10820400" y="1905000"/>
              <a:ext cx="685800" cy="685800"/>
            </a:xfrm>
            <a:prstGeom prst="ellipse">
              <a:avLst/>
            </a:prstGeom>
            <a:solidFill>
              <a:srgbClr val="99CCFF">
                <a:alpha val="20000"/>
              </a:srgb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275" grpId="0" animBg="1"/>
      <p:bldP spid="129127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Laplace Smoothing</a:t>
            </a:r>
          </a:p>
        </p:txBody>
      </p:sp>
      <p:sp>
        <p:nvSpPr>
          <p:cNvPr id="12922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57912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Laplace’s estimate (extended):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Pretend you saw every outcome k extra times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What’s Laplace with k = 0?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k is the </a:t>
            </a:r>
            <a:r>
              <a:rPr lang="en-US" sz="2000" dirty="0" smtClean="0">
                <a:solidFill>
                  <a:srgbClr val="CC0000"/>
                </a:solidFill>
                <a:latin typeface="Calibri"/>
                <a:cs typeface="Calibri"/>
              </a:rPr>
              <a:t>strength</a:t>
            </a:r>
            <a:r>
              <a:rPr lang="en-US" sz="2000" dirty="0" smtClean="0">
                <a:latin typeface="Calibri"/>
                <a:cs typeface="Calibri"/>
              </a:rPr>
              <a:t> of the prior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Laplace for conditionals: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Smooth each condition independently: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0727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3802" y="3962401"/>
            <a:ext cx="267017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9001" y="4876801"/>
            <a:ext cx="361791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43802" y="3103563"/>
            <a:ext cx="267017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2298" name="Picture 1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89114" y="5570538"/>
            <a:ext cx="3468687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1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28802" y="2667000"/>
            <a:ext cx="27606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2300" name="Rectangle 12"/>
          <p:cNvSpPr>
            <a:spLocks noChangeArrowheads="1"/>
          </p:cNvSpPr>
          <p:nvPr/>
        </p:nvSpPr>
        <p:spPr bwMode="auto">
          <a:xfrm>
            <a:off x="9372600" y="2895600"/>
            <a:ext cx="11430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92301" name="Rectangle 13"/>
          <p:cNvSpPr>
            <a:spLocks noChangeArrowheads="1"/>
          </p:cNvSpPr>
          <p:nvPr/>
        </p:nvSpPr>
        <p:spPr bwMode="auto">
          <a:xfrm>
            <a:off x="9372600" y="3733800"/>
            <a:ext cx="11430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92302" name="Rectangle 14"/>
          <p:cNvSpPr>
            <a:spLocks noChangeArrowheads="1"/>
          </p:cNvSpPr>
          <p:nvPr/>
        </p:nvSpPr>
        <p:spPr bwMode="auto">
          <a:xfrm>
            <a:off x="9296400" y="4724400"/>
            <a:ext cx="16764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7620000" y="1828800"/>
            <a:ext cx="2606040" cy="685800"/>
            <a:chOff x="6629400" y="1905000"/>
            <a:chExt cx="1447800" cy="381000"/>
          </a:xfrm>
        </p:grpSpPr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6629400" y="1905000"/>
              <a:ext cx="381000" cy="3810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r</a:t>
              </a: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7162800" y="1905000"/>
              <a:ext cx="381000" cy="3810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r</a:t>
              </a: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7696200" y="1905000"/>
              <a:ext cx="381000" cy="381000"/>
            </a:xfrm>
            <a:prstGeom prst="ellipse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Calibri"/>
                  <a:cs typeface="Calibri"/>
                </a:rPr>
                <a:t>b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3511" y="5612882"/>
            <a:ext cx="3033267" cy="1035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300" grpId="0" animBg="1"/>
      <p:bldP spid="1292301" grpId="0" animBg="1"/>
      <p:bldP spid="129230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Estimation: Linear Interpolation* </a:t>
            </a:r>
          </a:p>
        </p:txBody>
      </p:sp>
      <p:sp>
        <p:nvSpPr>
          <p:cNvPr id="1293315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447800"/>
            <a:ext cx="89154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In practice, Laplace often performs poorly for P(X|Y):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When |X| is very large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When |Y| is very large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Another option: linear interpolation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Also get the empirical P(X) from the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Make sure the estimate of P(X|Y) isn’t too different from the empirical P(X)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What if </a:t>
            </a:r>
            <a:r>
              <a:rPr lang="en-US" sz="2400" dirty="0" smtClean="0">
                <a:sym typeface="Symbol" pitchFamily="18" charset="2"/>
              </a:rPr>
              <a:t>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 smtClean="0"/>
              <a:t>is 0?  1?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For even better ways to estimate parameters, as well as details of the math, see cs281a, cs288</a:t>
            </a:r>
          </a:p>
        </p:txBody>
      </p:sp>
      <p:pic>
        <p:nvPicPr>
          <p:cNvPr id="129331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8563" y="4024313"/>
            <a:ext cx="6370637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Real NB: Smoothing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For real classification problems, smoothing is critical</a:t>
            </a:r>
          </a:p>
          <a:p>
            <a:pPr eaLnBrk="1" hangingPunct="1"/>
            <a:r>
              <a:rPr lang="en-US" sz="2400" dirty="0" smtClean="0"/>
              <a:t>New odds ratios: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600200" y="3690938"/>
            <a:ext cx="25146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helvetica : 11.4</a:t>
            </a:r>
          </a:p>
          <a:p>
            <a:r>
              <a:rPr lang="en-US">
                <a:latin typeface="Courier New" pitchFamily="49" charset="0"/>
              </a:rPr>
              <a:t>seems     : 10.8</a:t>
            </a:r>
          </a:p>
          <a:p>
            <a:r>
              <a:rPr lang="en-US">
                <a:latin typeface="Courier New" pitchFamily="49" charset="0"/>
              </a:rPr>
              <a:t>group     : 10.2</a:t>
            </a:r>
          </a:p>
          <a:p>
            <a:r>
              <a:rPr lang="en-US">
                <a:latin typeface="Courier New" pitchFamily="49" charset="0"/>
              </a:rPr>
              <a:t>ago       :  8.4</a:t>
            </a:r>
          </a:p>
          <a:p>
            <a:r>
              <a:rPr lang="en-US">
                <a:latin typeface="Courier New" pitchFamily="49" charset="0"/>
              </a:rPr>
              <a:t>areas     :  8.3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4876800" y="3690938"/>
            <a:ext cx="24384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verdana : 28.8</a:t>
            </a:r>
          </a:p>
          <a:p>
            <a:r>
              <a:rPr lang="en-US">
                <a:latin typeface="Courier New" pitchFamily="49" charset="0"/>
              </a:rPr>
              <a:t>Credit  : 28.4</a:t>
            </a:r>
          </a:p>
          <a:p>
            <a:r>
              <a:rPr lang="en-US">
                <a:latin typeface="Courier New" pitchFamily="49" charset="0"/>
              </a:rPr>
              <a:t>ORDER   : 27.2</a:t>
            </a:r>
          </a:p>
          <a:p>
            <a:r>
              <a:rPr lang="en-US">
                <a:latin typeface="Courier New" pitchFamily="49" charset="0"/>
              </a:rPr>
              <a:t>&lt;FONT&gt;  : 26.9</a:t>
            </a:r>
          </a:p>
          <a:p>
            <a:r>
              <a:rPr lang="en-US">
                <a:latin typeface="Courier New" pitchFamily="49" charset="0"/>
              </a:rPr>
              <a:t>money   : 26.5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3072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9775" y="2762250"/>
            <a:ext cx="164782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3188" y="2736850"/>
            <a:ext cx="164782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2514600" y="57912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 dirty="0">
                <a:latin typeface="Calibri" pitchFamily="34" charset="0"/>
              </a:rPr>
              <a:t>Do these make more sense?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3863" y="1295400"/>
            <a:ext cx="3352874" cy="4667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and Testing</a:t>
            </a:r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945" y="2235200"/>
            <a:ext cx="3579510" cy="29464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6514" y="2340708"/>
            <a:ext cx="3842741" cy="2155092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7424" y="2209800"/>
            <a:ext cx="3804752" cy="294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4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Important Concepts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6324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Data: labeled instances, e.g. emails marked spam/ham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Training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Held out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Test set</a:t>
            </a:r>
          </a:p>
          <a:p>
            <a:pPr lvl="1" eaLnBrk="1" hangingPunct="1">
              <a:lnSpc>
                <a:spcPct val="80000"/>
              </a:lnSpc>
            </a:pPr>
            <a:endParaRPr lang="en-US" sz="8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b="1" dirty="0" smtClean="0">
                <a:latin typeface="Calibri"/>
                <a:cs typeface="Calibri"/>
              </a:rPr>
              <a:t>Features</a:t>
            </a:r>
            <a:r>
              <a:rPr lang="en-US" sz="1800" dirty="0" smtClean="0">
                <a:latin typeface="Calibri"/>
                <a:cs typeface="Calibri"/>
              </a:rPr>
              <a:t>: attribute-value pairs </a:t>
            </a:r>
            <a:r>
              <a:rPr lang="en-US" sz="1800" dirty="0" smtClean="0">
                <a:latin typeface="Calibri"/>
                <a:cs typeface="Calibri"/>
              </a:rPr>
              <a:t>that characterize </a:t>
            </a:r>
            <a:r>
              <a:rPr lang="en-US" sz="1800" dirty="0" smtClean="0">
                <a:latin typeface="Calibri"/>
                <a:cs typeface="Calibri"/>
              </a:rPr>
              <a:t>each </a:t>
            </a:r>
            <a:r>
              <a:rPr lang="en-US" sz="1800" dirty="0" smtClean="0">
                <a:latin typeface="Calibri"/>
                <a:cs typeface="Calibri"/>
              </a:rPr>
              <a:t>instance</a:t>
            </a:r>
            <a:endParaRPr lang="en-US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7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Experimentation cycle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Learn parameters (e.g. model probabilities) on training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b="1" dirty="0" smtClean="0">
                <a:latin typeface="Calibri"/>
                <a:cs typeface="Calibri"/>
              </a:rPr>
              <a:t>Tune</a:t>
            </a:r>
            <a:r>
              <a:rPr lang="en-US" sz="1600" dirty="0" smtClean="0">
                <a:latin typeface="Calibri"/>
                <a:cs typeface="Calibri"/>
              </a:rPr>
              <a:t> </a:t>
            </a:r>
            <a:r>
              <a:rPr lang="en-US" sz="1600" dirty="0" err="1" smtClean="0">
                <a:latin typeface="Calibri"/>
                <a:cs typeface="Calibri"/>
              </a:rPr>
              <a:t>hyperparameters</a:t>
            </a:r>
            <a:r>
              <a:rPr lang="en-US" sz="1600" dirty="0" smtClean="0">
                <a:latin typeface="Calibri"/>
                <a:cs typeface="Calibri"/>
              </a:rPr>
              <a:t> on held-out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Compute accuracy </a:t>
            </a:r>
            <a:r>
              <a:rPr lang="en-US" sz="1600" dirty="0" smtClean="0">
                <a:latin typeface="Calibri"/>
                <a:cs typeface="Calibri"/>
              </a:rPr>
              <a:t>on </a:t>
            </a:r>
            <a:r>
              <a:rPr lang="en-US" sz="1600" dirty="0" smtClean="0">
                <a:latin typeface="Calibri"/>
                <a:cs typeface="Calibri"/>
              </a:rPr>
              <a:t>test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Very important: never “peek” at the test set!</a:t>
            </a:r>
          </a:p>
          <a:p>
            <a:pPr lvl="1" eaLnBrk="1" hangingPunct="1">
              <a:lnSpc>
                <a:spcPct val="80000"/>
              </a:lnSpc>
            </a:pPr>
            <a:endParaRPr lang="en-US" sz="7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Evaluation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Accuracy: fraction of instances predicted correctly</a:t>
            </a:r>
          </a:p>
          <a:p>
            <a:pPr lvl="1" eaLnBrk="1" hangingPunct="1">
              <a:lnSpc>
                <a:spcPct val="80000"/>
              </a:lnSpc>
            </a:pPr>
            <a:endParaRPr lang="en-US" sz="10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err="1" smtClean="0">
                <a:latin typeface="Calibri"/>
                <a:cs typeface="Calibri"/>
              </a:rPr>
              <a:t>Overfitting</a:t>
            </a:r>
            <a:r>
              <a:rPr lang="en-US" sz="1800" dirty="0" smtClean="0">
                <a:latin typeface="Calibri"/>
                <a:cs typeface="Calibri"/>
              </a:rPr>
              <a:t> and generalization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Want a classifier which does well on </a:t>
            </a:r>
            <a:r>
              <a:rPr lang="en-US" sz="1600" i="1" dirty="0" smtClean="0">
                <a:latin typeface="Calibri"/>
                <a:cs typeface="Calibri"/>
              </a:rPr>
              <a:t>test</a:t>
            </a:r>
            <a:r>
              <a:rPr lang="en-US" sz="1600" dirty="0" smtClean="0">
                <a:latin typeface="Calibri"/>
                <a:cs typeface="Calibri"/>
              </a:rPr>
              <a:t>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err="1" smtClean="0">
                <a:latin typeface="Calibri"/>
                <a:cs typeface="Calibri"/>
              </a:rPr>
              <a:t>Overfitting</a:t>
            </a:r>
            <a:r>
              <a:rPr lang="en-US" sz="1600" dirty="0" smtClean="0">
                <a:latin typeface="Calibri"/>
                <a:cs typeface="Calibri"/>
              </a:rPr>
              <a:t>: fitting the training data very closely, but not generalizing well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We’ll investigate </a:t>
            </a:r>
            <a:r>
              <a:rPr lang="en-US" sz="1600" dirty="0" err="1" smtClean="0">
                <a:latin typeface="Calibri"/>
                <a:cs typeface="Calibri"/>
              </a:rPr>
              <a:t>overfitting</a:t>
            </a:r>
            <a:r>
              <a:rPr lang="en-US" sz="1600" dirty="0" smtClean="0">
                <a:latin typeface="Calibri"/>
                <a:cs typeface="Calibri"/>
              </a:rPr>
              <a:t> and generalization formally in a few lectures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6934200" y="1600200"/>
            <a:ext cx="1676400" cy="259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>
                <a:latin typeface="Calibri"/>
                <a:cs typeface="Calibri"/>
              </a:rPr>
              <a:t>Data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6934200" y="4267200"/>
            <a:ext cx="1676400" cy="99060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Held-Out</a:t>
            </a:r>
          </a:p>
          <a:p>
            <a:pPr algn="ctr"/>
            <a:r>
              <a:rPr lang="en-US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6934200" y="5334000"/>
            <a:ext cx="1676400" cy="914400"/>
          </a:xfrm>
          <a:prstGeom prst="rect">
            <a:avLst/>
          </a:prstGeom>
          <a:solidFill>
            <a:srgbClr val="BDE6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>
                <a:latin typeface="Calibri"/>
                <a:cs typeface="Calibri"/>
              </a:rPr>
              <a:t>Data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9933" y="1600200"/>
            <a:ext cx="2777206" cy="2286000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5493" y="3886200"/>
            <a:ext cx="2164772" cy="16764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6386" y="5388709"/>
            <a:ext cx="2212274" cy="12406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76565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</a:t>
            </a:r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0" y="1143596"/>
            <a:ext cx="7199313" cy="54090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Tuning on Held-Out Data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6477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Now we’ve got two kinds of unknowns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Parameters: the probabilities P(X|Y), P(Y)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err="1" smtClean="0">
                <a:latin typeface="Calibri"/>
                <a:cs typeface="Calibri"/>
              </a:rPr>
              <a:t>Hyperparameters</a:t>
            </a:r>
            <a:r>
              <a:rPr lang="en-US" sz="2400" dirty="0" smtClean="0">
                <a:latin typeface="Calibri"/>
                <a:cs typeface="Calibri"/>
              </a:rPr>
              <a:t>: e.g. the amount / type of smoothing to do, </a:t>
            </a:r>
            <a:r>
              <a:rPr lang="en-US" sz="2400" dirty="0" smtClean="0">
                <a:latin typeface="Calibri"/>
                <a:cs typeface="Calibri"/>
              </a:rPr>
              <a:t>k, 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</a:t>
            </a:r>
            <a:endParaRPr lang="en-US" sz="2400" dirty="0" smtClean="0">
              <a:latin typeface="Calibri"/>
              <a:cs typeface="Calibri"/>
              <a:sym typeface="Symbol" pitchFamily="18" charset="2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  <a:sym typeface="Symbol" pitchFamily="18" charset="2"/>
              </a:rPr>
              <a:t>What should we learn where?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Learn parameters from training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Tune </a:t>
            </a:r>
            <a:r>
              <a:rPr lang="en-US" sz="2400" dirty="0" err="1" smtClean="0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 on different data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  <a:sym typeface="Symbol" pitchFamily="18" charset="2"/>
              </a:rPr>
              <a:t>Why?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For each value of the </a:t>
            </a:r>
            <a:r>
              <a:rPr lang="en-US" sz="2400" dirty="0" err="1" smtClean="0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, train and test on the held-out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Choose the best value and do a final test on the test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3298" y="4375150"/>
            <a:ext cx="1032052" cy="1543050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8537" y="4451367"/>
            <a:ext cx="1108477" cy="1543016"/>
          </a:xfrm>
          <a:prstGeom prst="rect">
            <a:avLst/>
          </a:prstGeom>
          <a:noFill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6596" y="4400550"/>
            <a:ext cx="1410271" cy="1543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2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0972800" cy="4800600"/>
              </a:xfrm>
            </p:spPr>
            <p:txBody>
              <a:bodyPr/>
              <a:lstStyle/>
              <a:p>
                <a:pPr eaLnBrk="1" hangingPunct="1"/>
                <a:r>
                  <a:rPr lang="en-US" sz="2400" dirty="0" smtClean="0">
                    <a:latin typeface="Calibri"/>
                    <a:cs typeface="Calibri"/>
                  </a:rPr>
                  <a:t>We can use our idea of Bayes Nets to help us classify spam.</a:t>
                </a:r>
              </a:p>
              <a:p>
                <a:pPr eaLnBrk="1" hangingPunct="1"/>
                <a:r>
                  <a:rPr lang="en-US" sz="2400" dirty="0" smtClean="0">
                    <a:latin typeface="Calibri"/>
                    <a:cs typeface="Calibri"/>
                  </a:rPr>
                  <a:t>Simple Bayes Net Model: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Define Y as label {spam, ham}.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 as the </a:t>
                </a:r>
                <a:r>
                  <a:rPr lang="en-US" sz="2000" dirty="0" err="1" smtClean="0">
                    <a:latin typeface="Calibri"/>
                    <a:cs typeface="Calibri"/>
                  </a:rPr>
                  <a:t>ith</a:t>
                </a:r>
                <a:r>
                  <a:rPr lang="en-US" sz="2000" dirty="0" smtClean="0">
                    <a:latin typeface="Calibri"/>
                    <a:cs typeface="Calibri"/>
                  </a:rPr>
                  <a:t> word of the email.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|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𝑌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 is the same for every </a:t>
                </a:r>
                <a:r>
                  <a:rPr lang="en-US" sz="2000" dirty="0">
                    <a:latin typeface="Calibri"/>
                    <a:cs typeface="Calibri"/>
                  </a:rPr>
                  <a:t>word (same CPTs</a:t>
                </a:r>
                <a:r>
                  <a:rPr lang="en-US" sz="2000" dirty="0" smtClean="0">
                    <a:latin typeface="Calibri"/>
                    <a:cs typeface="Calibri"/>
                  </a:rPr>
                  <a:t>).</a:t>
                </a:r>
              </a:p>
              <a:p>
                <a:endParaRPr lang="en-US" sz="2400" dirty="0">
                  <a:latin typeface="Calibri"/>
                  <a:cs typeface="Calibri"/>
                </a:endParaRPr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Given an email, how could we use this model for spam detection?</a:t>
                </a:r>
              </a:p>
              <a:p>
                <a:pPr lvl="1"/>
                <a:r>
                  <a:rPr lang="en-US" sz="2000" dirty="0">
                    <a:latin typeface="Calibri"/>
                    <a:cs typeface="Calibri"/>
                  </a:rPr>
                  <a:t>What quantities could we </a:t>
                </a:r>
                <a:r>
                  <a:rPr lang="en-US" sz="2000" dirty="0" smtClean="0">
                    <a:latin typeface="Calibri"/>
                    <a:cs typeface="Calibri"/>
                  </a:rPr>
                  <a:t>calculate?</a:t>
                </a:r>
                <a:endParaRPr lang="en-US" sz="2000" dirty="0">
                  <a:latin typeface="Calibri"/>
                  <a:cs typeface="Calibri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  <a:cs typeface="Calibri"/>
                          </a:rPr>
                          <m:t>spam</m:t>
                        </m:r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cs typeface="Calibri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 smtClean="0">
                    <a:latin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  <a:cs typeface="Calibri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  <a:cs typeface="Calibri"/>
                          </a:rPr>
                          <m:t>ham</m:t>
                        </m:r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cs typeface="Calibri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 smtClean="0">
                  <a:latin typeface="Calibri"/>
                  <a:cs typeface="Calibri"/>
                </a:endParaRP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How </a:t>
                </a:r>
                <a:r>
                  <a:rPr lang="en-US" sz="2000" dirty="0" smtClean="0">
                    <a:latin typeface="Calibri"/>
                    <a:cs typeface="Calibri"/>
                  </a:rPr>
                  <a:t>would we use </a:t>
                </a:r>
                <a:r>
                  <a:rPr lang="en-US" sz="2000" dirty="0" smtClean="0">
                    <a:latin typeface="Calibri"/>
                    <a:cs typeface="Calibri"/>
                  </a:rPr>
                  <a:t>these quantities to decide?</a:t>
                </a:r>
                <a:endParaRPr lang="en-US" sz="2000" dirty="0" smtClean="0">
                  <a:latin typeface="Calibri"/>
                  <a:cs typeface="Calibri"/>
                </a:endParaRPr>
              </a:p>
              <a:p>
                <a:pPr lvl="2"/>
                <a:r>
                  <a:rPr lang="en-US" sz="2000" dirty="0" smtClean="0">
                    <a:latin typeface="Calibri"/>
                    <a:cs typeface="Calibri"/>
                  </a:rPr>
                  <a:t>Pick the Y with a higher joint probability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(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𝑌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Calibri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endParaRPr lang="en-US" sz="2000" dirty="0" smtClean="0">
                  <a:latin typeface="Calibri"/>
                  <a:cs typeface="Calibri"/>
                </a:endParaRPr>
              </a:p>
              <a:p>
                <a:pPr lvl="2"/>
                <a:r>
                  <a:rPr lang="en-US" sz="2000" dirty="0" smtClean="0">
                    <a:latin typeface="Calibri"/>
                    <a:cs typeface="Calibri"/>
                  </a:rPr>
                  <a:t>i.e.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cs typeface="Calibri"/>
                      </a:rPr>
                      <m:t>ham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,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Calibri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Calibri"/>
                      </a:rPr>
                      <m:t>)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&gt;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cs typeface="Calibri"/>
                      </a:rPr>
                      <m:t>spam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,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Calibri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, then classify as “ham”</a:t>
                </a:r>
                <a:endParaRPr lang="en-US" sz="2000" dirty="0">
                  <a:latin typeface="Calibri"/>
                  <a:cs typeface="Calibri"/>
                </a:endParaRPr>
              </a:p>
              <a:p>
                <a:pPr lvl="2"/>
                <a:endParaRPr lang="en-US" sz="2000" dirty="0">
                  <a:latin typeface="Calibri"/>
                  <a:cs typeface="Calibri"/>
                </a:endParaRPr>
              </a:p>
            </p:txBody>
          </p:sp>
        </mc:Choice>
        <mc:Fallback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0972800" cy="4800600"/>
              </a:xfrm>
              <a:blipFill rotWithShape="0">
                <a:blip r:embed="rId4"/>
                <a:stretch>
                  <a:fillRect l="-722" t="-1017" b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/>
                <a:cs typeface="Calibri"/>
              </a:rPr>
              <a:t>W</a:t>
            </a:r>
            <a:r>
              <a:rPr lang="en-US" baseline="-25000" dirty="0" err="1" smtClean="0">
                <a:latin typeface="Calibri"/>
                <a:cs typeface="Calibri"/>
              </a:rPr>
              <a:t>n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Challenge: Spam Detection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29300" y="6017736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Yay! We are going to make tacos, with the meat optional</a:t>
            </a:r>
            <a:r>
              <a:rPr lang="en-US" dirty="0" smtClean="0"/>
              <a:t>.”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860676" y="6412468"/>
                <a:ext cx="4693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= yay,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= we,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are,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going, </a:t>
                </a:r>
                <a:r>
                  <a:rPr lang="is-IS" dirty="0" smtClean="0"/>
                  <a:t>…</a:t>
                </a:r>
                <a:r>
                  <a:rPr lang="en-US" dirty="0" smtClean="0"/>
                  <a:t>   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76" y="6412468"/>
                <a:ext cx="469302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8763000" y="4183776"/>
                <a:ext cx="32497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Note: Could also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spam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ham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…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which is trivial if you do joint PDF first.</a:t>
                </a:r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4183776"/>
                <a:ext cx="3249706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1689" t="-2538" b="-14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3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Tuning on Held-Out </a:t>
            </a:r>
            <a:r>
              <a:rPr lang="en-US" dirty="0" smtClean="0">
                <a:latin typeface="Calibri"/>
                <a:cs typeface="Calibri"/>
              </a:rPr>
              <a:t>Data (Example)</a:t>
            </a:r>
            <a:endParaRPr lang="en-US" dirty="0" smtClean="0">
              <a:latin typeface="Calibri"/>
              <a:cs typeface="Calibri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46857" y="1629710"/>
            <a:ext cx="2209800" cy="1812318"/>
            <a:chOff x="246857" y="1629710"/>
            <a:chExt cx="2209800" cy="1812318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04800" y="2012157"/>
              <a:ext cx="1676400" cy="14298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700,000 emails</a:t>
              </a:r>
            </a:p>
            <a:p>
              <a:pPr algn="ctr"/>
              <a:r>
                <a:rPr lang="en-US" dirty="0" smtClean="0">
                  <a:latin typeface="Calibri"/>
                  <a:cs typeface="Calibri"/>
                </a:rPr>
                <a:t>(training)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46857" y="1629710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k=0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981200" y="1850792"/>
            <a:ext cx="4191000" cy="1752600"/>
            <a:chOff x="1981200" y="1850792"/>
            <a:chExt cx="4191000" cy="1752600"/>
          </a:xfrm>
        </p:grpSpPr>
        <p:pic>
          <p:nvPicPr>
            <p:cNvPr id="11" name="Picture 10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51113" y="2784755"/>
              <a:ext cx="3468687" cy="677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51113" y="1999042"/>
              <a:ext cx="2760663" cy="633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>
            <a:xfrm>
              <a:off x="2362200" y="1850792"/>
              <a:ext cx="3810000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8" idx="3"/>
              <a:endCxn id="4" idx="1"/>
            </p:cNvCxnSpPr>
            <p:nvPr/>
          </p:nvCxnSpPr>
          <p:spPr>
            <a:xfrm flipV="1">
              <a:off x="1981200" y="2727092"/>
              <a:ext cx="381000" cy="1"/>
            </a:xfrm>
            <a:prstGeom prst="line">
              <a:avLst/>
            </a:prstGeom>
            <a:ln w="3175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172200" y="1464696"/>
            <a:ext cx="3810000" cy="2138696"/>
            <a:chOff x="6172200" y="1464696"/>
            <a:chExt cx="3810000" cy="2138696"/>
          </a:xfrm>
        </p:grpSpPr>
        <p:sp>
          <p:nvSpPr>
            <p:cNvPr id="28" name="Rectangle 27"/>
            <p:cNvSpPr/>
            <p:nvPr/>
          </p:nvSpPr>
          <p:spPr>
            <a:xfrm>
              <a:off x="7162800" y="1850792"/>
              <a:ext cx="2819400" cy="1752600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9296400" y="2938182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err="1">
                  <a:latin typeface="Calibri"/>
                  <a:cs typeface="Calibri"/>
                </a:rPr>
                <a:t>W</a:t>
              </a:r>
              <a:r>
                <a:rPr lang="en-US" baseline="-25000" dirty="0" err="1" smtClean="0">
                  <a:latin typeface="Calibri"/>
                  <a:cs typeface="Calibri"/>
                </a:rPr>
                <a:t>n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8001000" y="2947147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W</a:t>
              </a:r>
              <a:r>
                <a:rPr lang="en-US" baseline="-25000" dirty="0" smtClean="0">
                  <a:latin typeface="Calibri"/>
                  <a:cs typeface="Calibri"/>
                </a:rPr>
                <a:t>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7315200" y="2938182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W</a:t>
              </a:r>
              <a:r>
                <a:rPr lang="en-US" baseline="-25000" dirty="0" smtClean="0">
                  <a:latin typeface="Calibri"/>
                  <a:cs typeface="Calibri"/>
                </a:rPr>
                <a:t>1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8382000" y="1947582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Y</a:t>
              </a:r>
            </a:p>
          </p:txBody>
        </p:sp>
        <p:cxnSp>
          <p:nvCxnSpPr>
            <p:cNvPr id="24" name="AutoShape 7"/>
            <p:cNvCxnSpPr>
              <a:cxnSpLocks noChangeShapeType="1"/>
              <a:stCxn id="27" idx="4"/>
            </p:cNvCxnSpPr>
            <p:nvPr/>
          </p:nvCxnSpPr>
          <p:spPr bwMode="auto">
            <a:xfrm>
              <a:off x="8648700" y="2480982"/>
              <a:ext cx="91440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10"/>
            <p:cNvCxnSpPr>
              <a:cxnSpLocks noChangeShapeType="1"/>
              <a:stCxn id="27" idx="4"/>
            </p:cNvCxnSpPr>
            <p:nvPr/>
          </p:nvCxnSpPr>
          <p:spPr bwMode="auto">
            <a:xfrm flipH="1">
              <a:off x="8267700" y="2480982"/>
              <a:ext cx="381000" cy="4661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8"/>
            <p:cNvCxnSpPr>
              <a:cxnSpLocks noChangeShapeType="1"/>
              <a:stCxn id="27" idx="4"/>
            </p:cNvCxnSpPr>
            <p:nvPr/>
          </p:nvCxnSpPr>
          <p:spPr bwMode="auto">
            <a:xfrm flipH="1">
              <a:off x="7581900" y="2480982"/>
              <a:ext cx="106680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Straight Connector 28"/>
            <p:cNvCxnSpPr>
              <a:stCxn id="4" idx="3"/>
              <a:endCxn id="28" idx="1"/>
            </p:cNvCxnSpPr>
            <p:nvPr/>
          </p:nvCxnSpPr>
          <p:spPr>
            <a:xfrm>
              <a:off x="6172200" y="2727092"/>
              <a:ext cx="990600" cy="0"/>
            </a:xfrm>
            <a:prstGeom prst="line">
              <a:avLst/>
            </a:prstGeom>
            <a:ln w="3175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663127" y="2947147"/>
              <a:ext cx="496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smtClean="0"/>
                <a:t>…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67550" y="1464696"/>
              <a:ext cx="2914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2S</a:t>
              </a:r>
              <a:r>
                <a:rPr lang="en-US" baseline="-25000" dirty="0" smtClean="0">
                  <a:latin typeface="Calibri" charset="0"/>
                  <a:ea typeface="Calibri" charset="0"/>
                  <a:cs typeface="Calibri" charset="0"/>
                </a:rPr>
                <a:t>E</a:t>
              </a:r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+2 parameters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162800" y="3605214"/>
            <a:ext cx="1676400" cy="1405218"/>
            <a:chOff x="7162800" y="3605214"/>
            <a:chExt cx="1676400" cy="1405218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7162800" y="4400832"/>
              <a:ext cx="1676400" cy="609600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300,000 emails </a:t>
              </a:r>
            </a:p>
            <a:p>
              <a:pPr algn="ctr"/>
              <a:r>
                <a:rPr lang="en-US" dirty="0" smtClean="0">
                  <a:latin typeface="Calibri"/>
                  <a:cs typeface="Calibri"/>
                </a:rPr>
                <a:t>(held-out)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5" name="Straight Connector 34"/>
            <p:cNvCxnSpPr>
              <a:stCxn id="9" idx="0"/>
            </p:cNvCxnSpPr>
            <p:nvPr/>
          </p:nvCxnSpPr>
          <p:spPr>
            <a:xfrm flipV="1">
              <a:off x="8001000" y="3605214"/>
              <a:ext cx="571500" cy="795618"/>
            </a:xfrm>
            <a:prstGeom prst="line">
              <a:avLst/>
            </a:prstGeom>
            <a:ln w="3175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9982200" y="2422292"/>
            <a:ext cx="2001371" cy="609600"/>
            <a:chOff x="9982200" y="2422292"/>
            <a:chExt cx="2001371" cy="609600"/>
          </a:xfrm>
        </p:grpSpPr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10307171" y="2422292"/>
              <a:ext cx="1676400" cy="609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Percentage</a:t>
              </a:r>
            </a:p>
            <a:p>
              <a:pPr algn="ctr"/>
              <a:r>
                <a:rPr lang="en-US" dirty="0" smtClean="0">
                  <a:latin typeface="Calibri"/>
                  <a:cs typeface="Calibri"/>
                </a:rPr>
                <a:t>Accuracy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40" name="Straight Connector 39"/>
            <p:cNvCxnSpPr>
              <a:stCxn id="28" idx="3"/>
              <a:endCxn id="39" idx="1"/>
            </p:cNvCxnSpPr>
            <p:nvPr/>
          </p:nvCxnSpPr>
          <p:spPr>
            <a:xfrm>
              <a:off x="9982200" y="2727092"/>
              <a:ext cx="324971" cy="0"/>
            </a:xfrm>
            <a:prstGeom prst="line">
              <a:avLst/>
            </a:prstGeom>
            <a:ln w="3175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181508"/>
            <a:ext cx="6477000" cy="1477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Repeat process above for k = 1, 2, </a:t>
            </a:r>
            <a:r>
              <a:rPr lang="is-IS" sz="2400" dirty="0" smtClean="0">
                <a:latin typeface="Calibri"/>
                <a:cs typeface="Calibri"/>
                <a:sym typeface="Symbol" pitchFamily="18" charset="2"/>
              </a:rPr>
              <a:t>…</a:t>
            </a:r>
          </a:p>
          <a:p>
            <a:pPr lvl="1">
              <a:lnSpc>
                <a:spcPct val="80000"/>
              </a:lnSpc>
            </a:pPr>
            <a:r>
              <a:rPr lang="is-IS" sz="2000" dirty="0" smtClean="0">
                <a:latin typeface="Calibri"/>
                <a:cs typeface="Calibri"/>
                <a:sym typeface="Symbol" pitchFamily="18" charset="2"/>
              </a:rPr>
              <a:t>Each time, generating 2S</a:t>
            </a:r>
            <a:r>
              <a:rPr lang="is-IS" sz="2000" baseline="-25000" dirty="0" smtClean="0">
                <a:latin typeface="Calibri"/>
                <a:cs typeface="Calibri"/>
                <a:sym typeface="Symbol" pitchFamily="18" charset="2"/>
              </a:rPr>
              <a:t>E</a:t>
            </a:r>
            <a:r>
              <a:rPr lang="is-IS" sz="2000" dirty="0" smtClean="0">
                <a:latin typeface="Calibri"/>
                <a:cs typeface="Calibri"/>
                <a:sym typeface="Symbol" pitchFamily="18" charset="2"/>
              </a:rPr>
              <a:t>+2 parameters.</a:t>
            </a:r>
          </a:p>
          <a:p>
            <a:pPr>
              <a:lnSpc>
                <a:spcPct val="80000"/>
              </a:lnSpc>
            </a:pPr>
            <a:r>
              <a:rPr lang="is-IS" sz="2400" dirty="0" smtClean="0">
                <a:latin typeface="Calibri"/>
                <a:cs typeface="Calibri"/>
                <a:sym typeface="Symbol" pitchFamily="18" charset="2"/>
              </a:rPr>
              <a:t>Return set of parameters with best accuracy on held-out set.</a:t>
            </a:r>
          </a:p>
        </p:txBody>
      </p:sp>
    </p:spTree>
    <p:extLst>
      <p:ext uri="{BB962C8B-B14F-4D97-AF65-F5344CB8AC3E}">
        <p14:creationId xmlns:p14="http://schemas.microsoft.com/office/powerpoint/2010/main" val="14394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Tuning on Held-Out </a:t>
            </a:r>
            <a:r>
              <a:rPr lang="en-US" dirty="0" smtClean="0">
                <a:latin typeface="Calibri"/>
                <a:cs typeface="Calibri"/>
              </a:rPr>
              <a:t>Data (Example)</a:t>
            </a:r>
            <a:endParaRPr lang="en-US" dirty="0" smtClean="0">
              <a:latin typeface="Calibri"/>
              <a:cs typeface="Calibri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46857" y="1629710"/>
            <a:ext cx="2209800" cy="1812318"/>
            <a:chOff x="246857" y="1629710"/>
            <a:chExt cx="2209800" cy="1812318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04800" y="2012157"/>
              <a:ext cx="1676400" cy="14298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700,000 emails</a:t>
              </a:r>
            </a:p>
            <a:p>
              <a:pPr algn="ctr"/>
              <a:r>
                <a:rPr lang="en-US" dirty="0" smtClean="0">
                  <a:latin typeface="Calibri"/>
                  <a:cs typeface="Calibri"/>
                </a:rPr>
                <a:t>(training)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46857" y="1629710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k=0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981200" y="1850792"/>
            <a:ext cx="4191000" cy="1752600"/>
            <a:chOff x="1981200" y="1850792"/>
            <a:chExt cx="4191000" cy="1752600"/>
          </a:xfrm>
        </p:grpSpPr>
        <p:pic>
          <p:nvPicPr>
            <p:cNvPr id="11" name="Picture 10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51113" y="2784755"/>
              <a:ext cx="3468687" cy="677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51113" y="1999042"/>
              <a:ext cx="2760663" cy="633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>
            <a:xfrm>
              <a:off x="2362200" y="1850792"/>
              <a:ext cx="3810000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8" idx="3"/>
              <a:endCxn id="4" idx="1"/>
            </p:cNvCxnSpPr>
            <p:nvPr/>
          </p:nvCxnSpPr>
          <p:spPr>
            <a:xfrm flipV="1">
              <a:off x="1981200" y="2727092"/>
              <a:ext cx="381000" cy="1"/>
            </a:xfrm>
            <a:prstGeom prst="line">
              <a:avLst/>
            </a:prstGeom>
            <a:ln w="3175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172200" y="1464696"/>
            <a:ext cx="3810000" cy="2138696"/>
            <a:chOff x="6172200" y="1464696"/>
            <a:chExt cx="3810000" cy="2138696"/>
          </a:xfrm>
        </p:grpSpPr>
        <p:sp>
          <p:nvSpPr>
            <p:cNvPr id="28" name="Rectangle 27"/>
            <p:cNvSpPr/>
            <p:nvPr/>
          </p:nvSpPr>
          <p:spPr>
            <a:xfrm>
              <a:off x="7162800" y="1850792"/>
              <a:ext cx="2819400" cy="1752600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9296400" y="2938182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err="1">
                  <a:latin typeface="Calibri"/>
                  <a:cs typeface="Calibri"/>
                </a:rPr>
                <a:t>W</a:t>
              </a:r>
              <a:r>
                <a:rPr lang="en-US" baseline="-25000" dirty="0" err="1" smtClean="0">
                  <a:latin typeface="Calibri"/>
                  <a:cs typeface="Calibri"/>
                </a:rPr>
                <a:t>n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8001000" y="2947147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W</a:t>
              </a:r>
              <a:r>
                <a:rPr lang="en-US" baseline="-25000" dirty="0" smtClean="0">
                  <a:latin typeface="Calibri"/>
                  <a:cs typeface="Calibri"/>
                </a:rPr>
                <a:t>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7315200" y="2938182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W</a:t>
              </a:r>
              <a:r>
                <a:rPr lang="en-US" baseline="-25000" dirty="0" smtClean="0">
                  <a:latin typeface="Calibri"/>
                  <a:cs typeface="Calibri"/>
                </a:rPr>
                <a:t>1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8382000" y="1947582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Y</a:t>
              </a:r>
            </a:p>
          </p:txBody>
        </p:sp>
        <p:cxnSp>
          <p:nvCxnSpPr>
            <p:cNvPr id="24" name="AutoShape 7"/>
            <p:cNvCxnSpPr>
              <a:cxnSpLocks noChangeShapeType="1"/>
              <a:stCxn id="27" idx="4"/>
            </p:cNvCxnSpPr>
            <p:nvPr/>
          </p:nvCxnSpPr>
          <p:spPr bwMode="auto">
            <a:xfrm>
              <a:off x="8648700" y="2480982"/>
              <a:ext cx="91440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10"/>
            <p:cNvCxnSpPr>
              <a:cxnSpLocks noChangeShapeType="1"/>
              <a:stCxn id="27" idx="4"/>
            </p:cNvCxnSpPr>
            <p:nvPr/>
          </p:nvCxnSpPr>
          <p:spPr bwMode="auto">
            <a:xfrm flipH="1">
              <a:off x="8267700" y="2480982"/>
              <a:ext cx="381000" cy="4661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8"/>
            <p:cNvCxnSpPr>
              <a:cxnSpLocks noChangeShapeType="1"/>
              <a:stCxn id="27" idx="4"/>
            </p:cNvCxnSpPr>
            <p:nvPr/>
          </p:nvCxnSpPr>
          <p:spPr bwMode="auto">
            <a:xfrm flipH="1">
              <a:off x="7581900" y="2480982"/>
              <a:ext cx="106680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Straight Connector 28"/>
            <p:cNvCxnSpPr>
              <a:stCxn id="4" idx="3"/>
              <a:endCxn id="28" idx="1"/>
            </p:cNvCxnSpPr>
            <p:nvPr/>
          </p:nvCxnSpPr>
          <p:spPr>
            <a:xfrm>
              <a:off x="6172200" y="2727092"/>
              <a:ext cx="990600" cy="0"/>
            </a:xfrm>
            <a:prstGeom prst="line">
              <a:avLst/>
            </a:prstGeom>
            <a:ln w="3175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663127" y="2947147"/>
              <a:ext cx="496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smtClean="0"/>
                <a:t>…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67550" y="1464696"/>
              <a:ext cx="2914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2S</a:t>
              </a:r>
              <a:r>
                <a:rPr lang="en-US" baseline="-25000" dirty="0" smtClean="0">
                  <a:latin typeface="Calibri" charset="0"/>
                  <a:ea typeface="Calibri" charset="0"/>
                  <a:cs typeface="Calibri" charset="0"/>
                </a:rPr>
                <a:t>E</a:t>
              </a:r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+2 parameters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162800" y="3605214"/>
            <a:ext cx="1676400" cy="1405218"/>
            <a:chOff x="7162800" y="3605214"/>
            <a:chExt cx="1676400" cy="1405218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7162800" y="4400832"/>
              <a:ext cx="1676400" cy="609600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300,000 emails </a:t>
              </a:r>
            </a:p>
            <a:p>
              <a:pPr algn="ctr"/>
              <a:r>
                <a:rPr lang="en-US" dirty="0" smtClean="0">
                  <a:latin typeface="Calibri"/>
                  <a:cs typeface="Calibri"/>
                </a:rPr>
                <a:t>(held-out)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5" name="Straight Connector 34"/>
            <p:cNvCxnSpPr>
              <a:stCxn id="9" idx="0"/>
            </p:cNvCxnSpPr>
            <p:nvPr/>
          </p:nvCxnSpPr>
          <p:spPr>
            <a:xfrm flipV="1">
              <a:off x="8001000" y="3605214"/>
              <a:ext cx="571500" cy="795618"/>
            </a:xfrm>
            <a:prstGeom prst="line">
              <a:avLst/>
            </a:prstGeom>
            <a:ln w="3175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9982200" y="2422292"/>
            <a:ext cx="2001371" cy="609600"/>
            <a:chOff x="9982200" y="2422292"/>
            <a:chExt cx="2001371" cy="609600"/>
          </a:xfrm>
        </p:grpSpPr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10307171" y="2422292"/>
              <a:ext cx="1676400" cy="609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Percentage</a:t>
              </a:r>
            </a:p>
            <a:p>
              <a:pPr algn="ctr"/>
              <a:r>
                <a:rPr lang="en-US" dirty="0" smtClean="0">
                  <a:latin typeface="Calibri"/>
                  <a:cs typeface="Calibri"/>
                </a:rPr>
                <a:t>Accuracy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40" name="Straight Connector 39"/>
            <p:cNvCxnSpPr>
              <a:stCxn id="28" idx="3"/>
              <a:endCxn id="39" idx="1"/>
            </p:cNvCxnSpPr>
            <p:nvPr/>
          </p:nvCxnSpPr>
          <p:spPr>
            <a:xfrm>
              <a:off x="9982200" y="2727092"/>
              <a:ext cx="324971" cy="0"/>
            </a:xfrm>
            <a:prstGeom prst="line">
              <a:avLst/>
            </a:prstGeom>
            <a:ln w="3175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181508"/>
            <a:ext cx="6477000" cy="1477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is-IS" sz="2400" dirty="0" smtClean="0">
                <a:latin typeface="Calibri"/>
                <a:cs typeface="Calibri"/>
                <a:sym typeface="Symbol" pitchFamily="18" charset="2"/>
              </a:rPr>
              <a:t>Why don’t we test the percentage accuracy on the training data? The test data?</a:t>
            </a:r>
          </a:p>
          <a:p>
            <a:pPr eaLnBrk="1" hangingPunct="1">
              <a:lnSpc>
                <a:spcPct val="80000"/>
              </a:lnSpc>
            </a:pPr>
            <a:r>
              <a:rPr lang="is-IS" sz="2400" dirty="0" smtClean="0">
                <a:latin typeface="Calibri"/>
                <a:cs typeface="Calibri"/>
                <a:sym typeface="Symbol" pitchFamily="18" charset="2"/>
              </a:rPr>
              <a:t>How many </a:t>
            </a:r>
            <a:r>
              <a:rPr lang="is-IS" sz="2400" smtClean="0">
                <a:latin typeface="Calibri"/>
                <a:cs typeface="Calibri"/>
                <a:sym typeface="Symbol" pitchFamily="18" charset="2"/>
              </a:rPr>
              <a:t>total parameters will be generated if we try out k=0, 1, 2, ..., 99?</a:t>
            </a:r>
            <a:endParaRPr lang="is-IS" sz="2400" dirty="0" smtClean="0">
              <a:latin typeface="Calibri"/>
              <a:cs typeface="Calibri"/>
              <a:sym typeface="Symbol" pitchFamily="18" charset="2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9926171" y="4244618"/>
            <a:ext cx="1676400" cy="914400"/>
          </a:xfrm>
          <a:prstGeom prst="rect">
            <a:avLst/>
          </a:prstGeom>
          <a:solidFill>
            <a:srgbClr val="BDE6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9103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Tuning on Held-Out Data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6477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Now we’ve got two kinds of unknowns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Parameters: the probabilities P(X|Y), P(Y)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err="1" smtClean="0">
                <a:latin typeface="Calibri"/>
                <a:cs typeface="Calibri"/>
              </a:rPr>
              <a:t>Hyperparameters</a:t>
            </a:r>
            <a:r>
              <a:rPr lang="en-US" sz="2400" dirty="0" smtClean="0">
                <a:latin typeface="Calibri"/>
                <a:cs typeface="Calibri"/>
              </a:rPr>
              <a:t>: e.g. the amount / type of smoothing to do, </a:t>
            </a:r>
            <a:r>
              <a:rPr lang="en-US" sz="2400" dirty="0" smtClean="0">
                <a:latin typeface="Calibri"/>
                <a:cs typeface="Calibri"/>
              </a:rPr>
              <a:t>k, 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</a:t>
            </a:r>
            <a:endParaRPr lang="en-US" sz="2400" dirty="0" smtClean="0">
              <a:latin typeface="Calibri"/>
              <a:cs typeface="Calibri"/>
              <a:sym typeface="Symbol" pitchFamily="18" charset="2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  <a:sym typeface="Symbol" pitchFamily="18" charset="2"/>
              </a:rPr>
              <a:t>What should we learn where?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Learn parameters from training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Tune </a:t>
            </a:r>
            <a:r>
              <a:rPr lang="en-US" sz="2400" dirty="0" err="1" smtClean="0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 on different data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  <a:sym typeface="Symbol" pitchFamily="18" charset="2"/>
              </a:rPr>
              <a:t>Why?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For each value of the </a:t>
            </a:r>
            <a:r>
              <a:rPr lang="en-US" sz="2400" dirty="0" err="1" smtClean="0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, train and test on the held-out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Choose the best value and do a final test on the test data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8502650" y="3516312"/>
            <a:ext cx="2165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8502650" y="1676400"/>
            <a:ext cx="0" cy="1839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1750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13888" y="3732212"/>
            <a:ext cx="1508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77200" y="1889125"/>
            <a:ext cx="20955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695172" y="4419600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Draw three curves representing the accuracy of our classified 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Training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Hold-out data</a:t>
            </a:r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Draw as a function of k. Assume the prior is “reasonable”.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Tuning on Held-Out Data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6477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Now we’ve got two kinds of unknowns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Parameters: the probabilities P(X|Y), P(Y)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err="1" smtClean="0">
                <a:latin typeface="Calibri"/>
                <a:cs typeface="Calibri"/>
              </a:rPr>
              <a:t>Hyperparameters</a:t>
            </a:r>
            <a:r>
              <a:rPr lang="en-US" sz="2400" dirty="0" smtClean="0">
                <a:latin typeface="Calibri"/>
                <a:cs typeface="Calibri"/>
              </a:rPr>
              <a:t>: e.g. the amount / type of smoothing to do, </a:t>
            </a:r>
            <a:r>
              <a:rPr lang="en-US" sz="2400" dirty="0" smtClean="0">
                <a:latin typeface="Calibri"/>
                <a:cs typeface="Calibri"/>
              </a:rPr>
              <a:t>k, 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</a:t>
            </a:r>
            <a:endParaRPr lang="en-US" sz="2400" dirty="0" smtClean="0">
              <a:latin typeface="Calibri"/>
              <a:cs typeface="Calibri"/>
              <a:sym typeface="Symbol" pitchFamily="18" charset="2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  <a:sym typeface="Symbol" pitchFamily="18" charset="2"/>
              </a:rPr>
              <a:t>What should we learn where?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Learn parameters from training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Tune </a:t>
            </a:r>
            <a:r>
              <a:rPr lang="en-US" sz="2400" dirty="0" err="1" smtClean="0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 on different data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  <a:sym typeface="Symbol" pitchFamily="18" charset="2"/>
              </a:rPr>
              <a:t>Why?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For each value of the </a:t>
            </a:r>
            <a:r>
              <a:rPr lang="en-US" sz="2400" dirty="0" err="1" smtClean="0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, train and test on the held-out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  <a:sym typeface="Symbol" pitchFamily="18" charset="2"/>
              </a:rPr>
              <a:t>Choose the best value and do a final test on the test data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8502650" y="3516312"/>
            <a:ext cx="2165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8502650" y="1676400"/>
            <a:ext cx="0" cy="1839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1750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13888" y="3732212"/>
            <a:ext cx="1508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77200" y="1889125"/>
            <a:ext cx="20955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695172" y="4419600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Draw three curves representing the accuracy of our classified 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Training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Hold-out data</a:t>
            </a:r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Draw as a function of k. Assume the prior is “reasonable”.</a:t>
            </a:r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8534400" y="1749425"/>
            <a:ext cx="2133600" cy="1752600"/>
          </a:xfrm>
          <a:custGeom>
            <a:avLst/>
            <a:gdLst>
              <a:gd name="T0" fmla="*/ 0 w 1344"/>
              <a:gd name="T1" fmla="*/ 0 h 1104"/>
              <a:gd name="T2" fmla="*/ 2147483647 w 1344"/>
              <a:gd name="T3" fmla="*/ 2147483647 h 1104"/>
              <a:gd name="T4" fmla="*/ 2147483647 w 1344"/>
              <a:gd name="T5" fmla="*/ 2147483647 h 1104"/>
              <a:gd name="T6" fmla="*/ 2147483647 w 1344"/>
              <a:gd name="T7" fmla="*/ 2147483647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1344"/>
              <a:gd name="T13" fmla="*/ 0 h 1104"/>
              <a:gd name="T14" fmla="*/ 1344 w 1344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4" h="1104">
                <a:moveTo>
                  <a:pt x="0" y="0"/>
                </a:moveTo>
                <a:cubicBezTo>
                  <a:pt x="132" y="0"/>
                  <a:pt x="264" y="0"/>
                  <a:pt x="432" y="48"/>
                </a:cubicBezTo>
                <a:cubicBezTo>
                  <a:pt x="600" y="96"/>
                  <a:pt x="856" y="112"/>
                  <a:pt x="1008" y="288"/>
                </a:cubicBezTo>
                <a:cubicBezTo>
                  <a:pt x="1160" y="464"/>
                  <a:pt x="1252" y="784"/>
                  <a:pt x="1344" y="1104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3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25000" y="1520825"/>
            <a:ext cx="113665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reeform 10"/>
          <p:cNvSpPr>
            <a:spLocks/>
          </p:cNvSpPr>
          <p:nvPr/>
        </p:nvSpPr>
        <p:spPr bwMode="auto">
          <a:xfrm>
            <a:off x="8537575" y="2051050"/>
            <a:ext cx="2130425" cy="1450975"/>
          </a:xfrm>
          <a:custGeom>
            <a:avLst/>
            <a:gdLst>
              <a:gd name="T0" fmla="*/ 0 w 1342"/>
              <a:gd name="T1" fmla="*/ 2147483647 h 914"/>
              <a:gd name="T2" fmla="*/ 2147483647 w 1342"/>
              <a:gd name="T3" fmla="*/ 2147483647 h 914"/>
              <a:gd name="T4" fmla="*/ 2147483647 w 1342"/>
              <a:gd name="T5" fmla="*/ 2147483647 h 914"/>
              <a:gd name="T6" fmla="*/ 2147483647 w 1342"/>
              <a:gd name="T7" fmla="*/ 2147483647 h 914"/>
              <a:gd name="T8" fmla="*/ 0 60000 65536"/>
              <a:gd name="T9" fmla="*/ 0 60000 65536"/>
              <a:gd name="T10" fmla="*/ 0 60000 65536"/>
              <a:gd name="T11" fmla="*/ 0 60000 65536"/>
              <a:gd name="T12" fmla="*/ 0 w 1342"/>
              <a:gd name="T13" fmla="*/ 0 h 914"/>
              <a:gd name="T14" fmla="*/ 1342 w 1342"/>
              <a:gd name="T15" fmla="*/ 914 h 9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2" h="914">
                <a:moveTo>
                  <a:pt x="0" y="235"/>
                </a:moveTo>
                <a:cubicBezTo>
                  <a:pt x="64" y="197"/>
                  <a:pt x="228" y="8"/>
                  <a:pt x="388" y="4"/>
                </a:cubicBezTo>
                <a:cubicBezTo>
                  <a:pt x="548" y="0"/>
                  <a:pt x="799" y="62"/>
                  <a:pt x="958" y="214"/>
                </a:cubicBezTo>
                <a:cubicBezTo>
                  <a:pt x="1117" y="366"/>
                  <a:pt x="1262" y="768"/>
                  <a:pt x="1342" y="914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8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602663" y="2744787"/>
            <a:ext cx="1227137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601200" y="3044825"/>
            <a:ext cx="5842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Freeform 13"/>
          <p:cNvSpPr>
            <a:spLocks/>
          </p:cNvSpPr>
          <p:nvPr/>
        </p:nvSpPr>
        <p:spPr bwMode="auto">
          <a:xfrm>
            <a:off x="8534400" y="2041525"/>
            <a:ext cx="2130425" cy="1463675"/>
          </a:xfrm>
          <a:custGeom>
            <a:avLst/>
            <a:gdLst>
              <a:gd name="T0" fmla="*/ 0 w 1342"/>
              <a:gd name="T1" fmla="*/ 2147483647 h 922"/>
              <a:gd name="T2" fmla="*/ 2147483647 w 1342"/>
              <a:gd name="T3" fmla="*/ 2147483647 h 922"/>
              <a:gd name="T4" fmla="*/ 2147483647 w 1342"/>
              <a:gd name="T5" fmla="*/ 2147483647 h 922"/>
              <a:gd name="T6" fmla="*/ 2147483647 w 1342"/>
              <a:gd name="T7" fmla="*/ 2147483647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1342"/>
              <a:gd name="T13" fmla="*/ 0 h 922"/>
              <a:gd name="T14" fmla="*/ 1342 w 1342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2" h="922">
                <a:moveTo>
                  <a:pt x="0" y="243"/>
                </a:moveTo>
                <a:cubicBezTo>
                  <a:pt x="93" y="203"/>
                  <a:pt x="406" y="8"/>
                  <a:pt x="557" y="4"/>
                </a:cubicBezTo>
                <a:cubicBezTo>
                  <a:pt x="708" y="0"/>
                  <a:pt x="776" y="67"/>
                  <a:pt x="907" y="220"/>
                </a:cubicBezTo>
                <a:cubicBezTo>
                  <a:pt x="1038" y="373"/>
                  <a:pt x="1252" y="776"/>
                  <a:pt x="1342" y="922"/>
                </a:cubicBezTo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(time permitting)</a:t>
            </a:r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1371600"/>
            <a:ext cx="7500937" cy="4585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Errors, and What to Do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447800"/>
            <a:ext cx="8229600" cy="48006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Examples of errors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590800" y="2082800"/>
            <a:ext cx="6781800" cy="1697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Dear GlobalSCAPE Customer, 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GlobalSCAPE has partnered with ScanSoft to offer you the latest version of OmniPage Pro, for just $99.99* - the regular list price is $499! The most common question we've received about this offer is - Is this genuine? We would like to assure you that this offer is authorized by ScanSoft, is genuine and valid. You can get the . . .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2590800" y="3987800"/>
            <a:ext cx="6781800" cy="180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. . . To receive your $30 Amazon.com promotional certificate, click through to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  http://www.amazon.com/apparel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and see the prominent link for the $30 offer. All details are there. We hope you enjoyed receiving this message. However, if you'd rather not receive future e-mails announcing new store launches, please click . . 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to Do About Errors?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4516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Need more features– words aren’t enough!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Have you emailed the sender before?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Have 1K other people just gotten the same email?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Is the sending information consistent?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Is the email in ALL CAPS?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Do inline URLs point where they say they point?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Does the email address you by (your) name?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Can add these information sources as new variables in the NB model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Next class we’ll talk about classifiers which let you easily add arbitrary features more easily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0" y="1371722"/>
            <a:ext cx="3233737" cy="45856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848600" y="1447800"/>
            <a:ext cx="304800" cy="4648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7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Bayes rule lets us do diagnostic queries with causal probabilities</a:t>
            </a:r>
          </a:p>
          <a:p>
            <a:pPr eaLnBrk="1" hangingPunct="1">
              <a:lnSpc>
                <a:spcPct val="80000"/>
              </a:lnSpc>
            </a:pPr>
            <a:endParaRPr lang="en-US" sz="2400" smtClean="0"/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The naïve Bayes assumption takes all features to be independent given the class label</a:t>
            </a:r>
          </a:p>
          <a:p>
            <a:pPr eaLnBrk="1" hangingPunct="1">
              <a:lnSpc>
                <a:spcPct val="80000"/>
              </a:lnSpc>
            </a:pPr>
            <a:endParaRPr lang="en-US" sz="2400" smtClean="0"/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We can build classifiers out of a naïve Bayes model using training data</a:t>
            </a:r>
          </a:p>
          <a:p>
            <a:pPr eaLnBrk="1" hangingPunct="1">
              <a:lnSpc>
                <a:spcPct val="80000"/>
              </a:lnSpc>
            </a:pPr>
            <a:endParaRPr lang="en-US" sz="2400" smtClean="0"/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Smoothing estimates is important in real systems</a:t>
            </a:r>
          </a:p>
          <a:p>
            <a:pPr eaLnBrk="1" hangingPunct="1">
              <a:lnSpc>
                <a:spcPct val="80000"/>
              </a:lnSpc>
            </a:pPr>
            <a:endParaRPr lang="en-US" sz="2400" smtClean="0"/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Classifier confidences are useful, when you can get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Baselines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First step: get a </a:t>
            </a:r>
            <a:r>
              <a:rPr lang="en-US" sz="2400" dirty="0" smtClean="0">
                <a:solidFill>
                  <a:srgbClr val="CC0000"/>
                </a:solidFill>
              </a:rPr>
              <a:t>baseline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Baselines are very simple “straw man” procedures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Help determine how hard the task is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Help know what a “good” accuracy is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Weak baseline: most frequent label classifier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Gives all test instances whatever label was most common in the training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E.g. for spam filtering, might label everything as ham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Accuracy might be very high if the problem is skewed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E.g. if calling everything “ham” gets 66%, then a classifier that gets 70% isn’t very good…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For real research, usually use previous work as a (strong) baseline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Confidences from a Classifier</a:t>
            </a:r>
          </a:p>
        </p:txBody>
      </p:sp>
      <p:sp>
        <p:nvSpPr>
          <p:cNvPr id="129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410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smtClean="0"/>
              <a:t>The </a:t>
            </a:r>
            <a:r>
              <a:rPr lang="en-US" sz="2000" smtClean="0">
                <a:solidFill>
                  <a:srgbClr val="CC0000"/>
                </a:solidFill>
              </a:rPr>
              <a:t>confidence </a:t>
            </a:r>
            <a:r>
              <a:rPr lang="en-US" sz="2000" smtClean="0"/>
              <a:t>of a probabilistic classifier: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Posterior over the top label</a:t>
            </a:r>
          </a:p>
          <a:p>
            <a:pPr lvl="1" eaLnBrk="1" hangingPunct="1">
              <a:lnSpc>
                <a:spcPct val="80000"/>
              </a:lnSpc>
            </a:pPr>
            <a:endParaRPr lang="en-US" sz="1800" smtClean="0"/>
          </a:p>
          <a:p>
            <a:pPr lvl="1" eaLnBrk="1" hangingPunct="1">
              <a:lnSpc>
                <a:spcPct val="80000"/>
              </a:lnSpc>
            </a:pPr>
            <a:endParaRPr lang="en-US" sz="1800" smtClean="0"/>
          </a:p>
          <a:p>
            <a:pPr lvl="1" eaLnBrk="1" hangingPunct="1">
              <a:lnSpc>
                <a:spcPct val="80000"/>
              </a:lnSpc>
            </a:pPr>
            <a:endParaRPr lang="en-US" sz="1800" smtClean="0"/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Represents how sure the classifier is of the classification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Any probabilistic model will have confidences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No guarantee confidence is correct</a:t>
            </a:r>
          </a:p>
          <a:p>
            <a:pPr eaLnBrk="1" hangingPunct="1">
              <a:lnSpc>
                <a:spcPct val="80000"/>
              </a:lnSpc>
            </a:pPr>
            <a:endParaRPr lang="en-US" sz="2000" smtClean="0"/>
          </a:p>
          <a:p>
            <a:pPr eaLnBrk="1" hangingPunct="1">
              <a:lnSpc>
                <a:spcPct val="80000"/>
              </a:lnSpc>
            </a:pPr>
            <a:r>
              <a:rPr lang="en-US" sz="2000" smtClean="0"/>
              <a:t>Calibration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Weak calibration: higher confidences mean higher accuracy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Strong calibration: confidence predicts accuracy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What’s the value of calibration?</a:t>
            </a:r>
          </a:p>
        </p:txBody>
      </p:sp>
      <p:pic>
        <p:nvPicPr>
          <p:cNvPr id="36868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0" y="2384425"/>
            <a:ext cx="3654425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869" name="Group 5"/>
          <p:cNvGrpSpPr>
            <a:grpSpLocks/>
          </p:cNvGrpSpPr>
          <p:nvPr/>
        </p:nvGrpSpPr>
        <p:grpSpPr bwMode="auto">
          <a:xfrm>
            <a:off x="6705600" y="1611313"/>
            <a:ext cx="1600200" cy="1538287"/>
            <a:chOff x="4179" y="1008"/>
            <a:chExt cx="1149" cy="1104"/>
          </a:xfrm>
        </p:grpSpPr>
        <p:sp>
          <p:nvSpPr>
            <p:cNvPr id="36890" name="Line 6"/>
            <p:cNvSpPr>
              <a:spLocks noChangeShapeType="1"/>
            </p:cNvSpPr>
            <p:nvPr/>
          </p:nvSpPr>
          <p:spPr bwMode="auto">
            <a:xfrm>
              <a:off x="4368" y="1842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891" name="Picture 7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08" y="1938"/>
              <a:ext cx="5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92" name="Picture 8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79" y="1122"/>
              <a:ext cx="93" cy="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93" name="Line 9"/>
            <p:cNvSpPr>
              <a:spLocks noChangeShapeType="1"/>
            </p:cNvSpPr>
            <p:nvPr/>
          </p:nvSpPr>
          <p:spPr bwMode="auto">
            <a:xfrm flipV="1">
              <a:off x="4368" y="1026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4" name="Rectangle 10"/>
            <p:cNvSpPr>
              <a:spLocks noChangeArrowheads="1"/>
            </p:cNvSpPr>
            <p:nvPr/>
          </p:nvSpPr>
          <p:spPr bwMode="auto">
            <a:xfrm>
              <a:off x="4416" y="1776"/>
              <a:ext cx="144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5" name="Rectangle 11"/>
            <p:cNvSpPr>
              <a:spLocks noChangeArrowheads="1"/>
            </p:cNvSpPr>
            <p:nvPr/>
          </p:nvSpPr>
          <p:spPr bwMode="auto">
            <a:xfrm>
              <a:off x="4608" y="1632"/>
              <a:ext cx="14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Rectangle 12"/>
            <p:cNvSpPr>
              <a:spLocks noChangeArrowheads="1"/>
            </p:cNvSpPr>
            <p:nvPr/>
          </p:nvSpPr>
          <p:spPr bwMode="auto">
            <a:xfrm>
              <a:off x="4800" y="1488"/>
              <a:ext cx="14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Rectangle 13"/>
            <p:cNvSpPr>
              <a:spLocks noChangeArrowheads="1"/>
            </p:cNvSpPr>
            <p:nvPr/>
          </p:nvSpPr>
          <p:spPr bwMode="auto">
            <a:xfrm>
              <a:off x="4992" y="1248"/>
              <a:ext cx="144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Rectangle 14"/>
            <p:cNvSpPr>
              <a:spLocks noChangeArrowheads="1"/>
            </p:cNvSpPr>
            <p:nvPr/>
          </p:nvSpPr>
          <p:spPr bwMode="auto">
            <a:xfrm>
              <a:off x="5184" y="1008"/>
              <a:ext cx="144" cy="8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870" name="Group 15"/>
          <p:cNvGrpSpPr>
            <a:grpSpLocks/>
          </p:cNvGrpSpPr>
          <p:nvPr/>
        </p:nvGrpSpPr>
        <p:grpSpPr bwMode="auto">
          <a:xfrm>
            <a:off x="6705600" y="3363913"/>
            <a:ext cx="1600200" cy="1538287"/>
            <a:chOff x="4179" y="2304"/>
            <a:chExt cx="1149" cy="1104"/>
          </a:xfrm>
        </p:grpSpPr>
        <p:sp>
          <p:nvSpPr>
            <p:cNvPr id="36881" name="Line 16"/>
            <p:cNvSpPr>
              <a:spLocks noChangeShapeType="1"/>
            </p:cNvSpPr>
            <p:nvPr/>
          </p:nvSpPr>
          <p:spPr bwMode="auto">
            <a:xfrm>
              <a:off x="4368" y="3138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882" name="Picture 17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08" y="3234"/>
              <a:ext cx="5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83" name="Picture 18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79" y="2418"/>
              <a:ext cx="93" cy="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4" name="Line 19"/>
            <p:cNvSpPr>
              <a:spLocks noChangeShapeType="1"/>
            </p:cNvSpPr>
            <p:nvPr/>
          </p:nvSpPr>
          <p:spPr bwMode="auto">
            <a:xfrm flipV="1">
              <a:off x="4368" y="232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5" name="Rectangle 20"/>
            <p:cNvSpPr>
              <a:spLocks noChangeArrowheads="1"/>
            </p:cNvSpPr>
            <p:nvPr/>
          </p:nvSpPr>
          <p:spPr bwMode="auto">
            <a:xfrm>
              <a:off x="4416" y="3072"/>
              <a:ext cx="144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6" name="Rectangle 21"/>
            <p:cNvSpPr>
              <a:spLocks noChangeArrowheads="1"/>
            </p:cNvSpPr>
            <p:nvPr/>
          </p:nvSpPr>
          <p:spPr bwMode="auto">
            <a:xfrm>
              <a:off x="4608" y="2976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7" name="Rectangle 22"/>
            <p:cNvSpPr>
              <a:spLocks noChangeArrowheads="1"/>
            </p:cNvSpPr>
            <p:nvPr/>
          </p:nvSpPr>
          <p:spPr bwMode="auto">
            <a:xfrm>
              <a:off x="4800" y="2928"/>
              <a:ext cx="14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8" name="Rectangle 23"/>
            <p:cNvSpPr>
              <a:spLocks noChangeArrowheads="1"/>
            </p:cNvSpPr>
            <p:nvPr/>
          </p:nvSpPr>
          <p:spPr bwMode="auto">
            <a:xfrm>
              <a:off x="4992" y="2784"/>
              <a:ext cx="14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9" name="Rectangle 24"/>
            <p:cNvSpPr>
              <a:spLocks noChangeArrowheads="1"/>
            </p:cNvSpPr>
            <p:nvPr/>
          </p:nvSpPr>
          <p:spPr bwMode="auto">
            <a:xfrm>
              <a:off x="5184" y="2304"/>
              <a:ext cx="144" cy="8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871" name="Group 25"/>
          <p:cNvGrpSpPr>
            <a:grpSpLocks/>
          </p:cNvGrpSpPr>
          <p:nvPr/>
        </p:nvGrpSpPr>
        <p:grpSpPr bwMode="auto">
          <a:xfrm>
            <a:off x="6705600" y="5116513"/>
            <a:ext cx="1600200" cy="1512887"/>
            <a:chOff x="4179" y="3522"/>
            <a:chExt cx="1149" cy="1086"/>
          </a:xfrm>
        </p:grpSpPr>
        <p:sp>
          <p:nvSpPr>
            <p:cNvPr id="36872" name="Line 26"/>
            <p:cNvSpPr>
              <a:spLocks noChangeShapeType="1"/>
            </p:cNvSpPr>
            <p:nvPr/>
          </p:nvSpPr>
          <p:spPr bwMode="auto">
            <a:xfrm>
              <a:off x="4368" y="4338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873" name="Picture 2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08" y="4434"/>
              <a:ext cx="5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4" name="Picture 28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79" y="3618"/>
              <a:ext cx="93" cy="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75" name="Line 29"/>
            <p:cNvSpPr>
              <a:spLocks noChangeShapeType="1"/>
            </p:cNvSpPr>
            <p:nvPr/>
          </p:nvSpPr>
          <p:spPr bwMode="auto">
            <a:xfrm flipV="1">
              <a:off x="4368" y="352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6" name="Rectangle 30"/>
            <p:cNvSpPr>
              <a:spLocks noChangeArrowheads="1"/>
            </p:cNvSpPr>
            <p:nvPr/>
          </p:nvSpPr>
          <p:spPr bwMode="auto">
            <a:xfrm>
              <a:off x="4416" y="4272"/>
              <a:ext cx="144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Rectangle 31"/>
            <p:cNvSpPr>
              <a:spLocks noChangeArrowheads="1"/>
            </p:cNvSpPr>
            <p:nvPr/>
          </p:nvSpPr>
          <p:spPr bwMode="auto">
            <a:xfrm>
              <a:off x="4608" y="3792"/>
              <a:ext cx="144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8" name="Rectangle 32"/>
            <p:cNvSpPr>
              <a:spLocks noChangeArrowheads="1"/>
            </p:cNvSpPr>
            <p:nvPr/>
          </p:nvSpPr>
          <p:spPr bwMode="auto">
            <a:xfrm>
              <a:off x="4800" y="3984"/>
              <a:ext cx="14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Rectangle 33"/>
            <p:cNvSpPr>
              <a:spLocks noChangeArrowheads="1"/>
            </p:cNvSpPr>
            <p:nvPr/>
          </p:nvSpPr>
          <p:spPr bwMode="auto">
            <a:xfrm>
              <a:off x="4992" y="3600"/>
              <a:ext cx="144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0" name="Rectangle 34"/>
            <p:cNvSpPr>
              <a:spLocks noChangeArrowheads="1"/>
            </p:cNvSpPr>
            <p:nvPr/>
          </p:nvSpPr>
          <p:spPr bwMode="auto">
            <a:xfrm>
              <a:off x="5184" y="3744"/>
              <a:ext cx="144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2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1582400" cy="4800600"/>
              </a:xfrm>
            </p:spPr>
            <p:txBody>
              <a:bodyPr/>
              <a:lstStyle/>
              <a:p>
                <a:pPr eaLnBrk="1" hangingPunct="1"/>
                <a:r>
                  <a:rPr lang="en-US" sz="2400" dirty="0" smtClean="0">
                    <a:latin typeface="Calibri"/>
                    <a:cs typeface="Calibri"/>
                  </a:rPr>
                  <a:t>We can use our idea of Bayes Nets to help us classify spam.</a:t>
                </a:r>
              </a:p>
              <a:p>
                <a:pPr eaLnBrk="1" hangingPunct="1"/>
                <a:r>
                  <a:rPr lang="en-US" sz="2400" dirty="0" smtClean="0">
                    <a:latin typeface="Calibri"/>
                    <a:cs typeface="Calibri"/>
                  </a:rPr>
                  <a:t>Simple Bayes Net Model: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Define Y as label {spam, ham}.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 as the </a:t>
                </a:r>
                <a:r>
                  <a:rPr lang="en-US" sz="2000" dirty="0" err="1" smtClean="0">
                    <a:latin typeface="Calibri"/>
                    <a:cs typeface="Calibri"/>
                  </a:rPr>
                  <a:t>ith</a:t>
                </a:r>
                <a:r>
                  <a:rPr lang="en-US" sz="2000" dirty="0" smtClean="0">
                    <a:latin typeface="Calibri"/>
                    <a:cs typeface="Calibri"/>
                  </a:rPr>
                  <a:t> word of the email.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|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𝑌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 is the same for every </a:t>
                </a:r>
                <a:r>
                  <a:rPr lang="en-US" sz="2000" dirty="0">
                    <a:latin typeface="Calibri"/>
                    <a:cs typeface="Calibri"/>
                  </a:rPr>
                  <a:t>word (same CPTs</a:t>
                </a:r>
                <a:r>
                  <a:rPr lang="en-US" sz="2000" dirty="0" smtClean="0">
                    <a:latin typeface="Calibri"/>
                    <a:cs typeface="Calibri"/>
                  </a:rPr>
                  <a:t>).</a:t>
                </a:r>
                <a:endParaRPr lang="en-US" sz="2400" dirty="0" smtClean="0">
                  <a:latin typeface="Calibri"/>
                  <a:cs typeface="Calibri"/>
                </a:endParaRPr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Classifying emails using a Bayes Net: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(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𝑌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,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Calibri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, </a:t>
                </a:r>
                <a:r>
                  <a:rPr lang="en-US" sz="2000" dirty="0" smtClean="0">
                    <a:latin typeface="Calibri"/>
                    <a:cs typeface="Calibri"/>
                  </a:rPr>
                  <a:t>and return the Y with maximum probability.</a:t>
                </a:r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What parameters do we need for our model? How many are there? Let S</a:t>
                </a:r>
                <a:r>
                  <a:rPr lang="en-US" sz="2400" baseline="-25000" dirty="0" smtClean="0">
                    <a:latin typeface="Calibri"/>
                    <a:cs typeface="Calibri"/>
                  </a:rPr>
                  <a:t>E</a:t>
                </a:r>
                <a:r>
                  <a:rPr lang="en-US" sz="2400" dirty="0" smtClean="0">
                    <a:latin typeface="Calibri"/>
                    <a:cs typeface="Calibri"/>
                  </a:rPr>
                  <a:t> be the number of words in English, and N be the length of the longest known email.</a:t>
                </a:r>
              </a:p>
            </p:txBody>
          </p:sp>
        </mc:Choice>
        <mc:Fallback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1582400" cy="4800600"/>
              </a:xfrm>
              <a:blipFill rotWithShape="0">
                <a:blip r:embed="rId3"/>
                <a:stretch>
                  <a:fillRect l="-684" t="-1017" r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/>
                <a:cs typeface="Calibri"/>
              </a:rPr>
              <a:t>W</a:t>
            </a:r>
            <a:r>
              <a:rPr lang="en-US" baseline="-25000" dirty="0" err="1" smtClean="0">
                <a:latin typeface="Calibri"/>
                <a:cs typeface="Calibri"/>
              </a:rPr>
              <a:t>n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Challenge: Spam Detection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Next Time: Perceptron!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Precision vs. Recall</a:t>
            </a:r>
          </a:p>
        </p:txBody>
      </p:sp>
      <p:sp>
        <p:nvSpPr>
          <p:cNvPr id="130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smtClean="0"/>
              <a:t>Let’s say we want to classify web pages as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smtClean="0"/>
              <a:t>	homepages or not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In a test set of 1K pages, there are 3 homepages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Our classifier says they are all non-homepages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99.7 accuracy!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Need new measures for rare positive events</a:t>
            </a:r>
          </a:p>
          <a:p>
            <a:pPr eaLnBrk="1" hangingPunct="1">
              <a:lnSpc>
                <a:spcPct val="80000"/>
              </a:lnSpc>
            </a:pPr>
            <a:endParaRPr lang="en-US" sz="2000" smtClean="0"/>
          </a:p>
          <a:p>
            <a:pPr eaLnBrk="1" hangingPunct="1">
              <a:lnSpc>
                <a:spcPct val="80000"/>
              </a:lnSpc>
            </a:pPr>
            <a:r>
              <a:rPr lang="en-US" sz="2000" smtClean="0"/>
              <a:t>Precision: fraction of guessed positives which were actually positive</a:t>
            </a:r>
          </a:p>
          <a:p>
            <a:pPr eaLnBrk="1" hangingPunct="1">
              <a:lnSpc>
                <a:spcPct val="80000"/>
              </a:lnSpc>
            </a:pPr>
            <a:endParaRPr lang="en-US" sz="2000" smtClean="0"/>
          </a:p>
          <a:p>
            <a:pPr eaLnBrk="1" hangingPunct="1">
              <a:lnSpc>
                <a:spcPct val="80000"/>
              </a:lnSpc>
            </a:pPr>
            <a:r>
              <a:rPr lang="en-US" sz="2000" smtClean="0"/>
              <a:t>Recall: fraction of actual positives which were guessed as positive</a:t>
            </a:r>
          </a:p>
          <a:p>
            <a:pPr eaLnBrk="1" hangingPunct="1">
              <a:lnSpc>
                <a:spcPct val="80000"/>
              </a:lnSpc>
            </a:pPr>
            <a:endParaRPr lang="en-US" sz="2000" smtClean="0"/>
          </a:p>
          <a:p>
            <a:pPr eaLnBrk="1" hangingPunct="1">
              <a:lnSpc>
                <a:spcPct val="80000"/>
              </a:lnSpc>
            </a:pPr>
            <a:r>
              <a:rPr lang="en-US" sz="2000" smtClean="0"/>
              <a:t>Say we guess 5 homepages, of which 2 were actually homepages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Precision: 2 correct / 5 guessed = 0.4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Recall: 2 correct / 3 true = 0.67</a:t>
            </a:r>
          </a:p>
          <a:p>
            <a:pPr lvl="1" eaLnBrk="1" hangingPunct="1">
              <a:lnSpc>
                <a:spcPct val="80000"/>
              </a:lnSpc>
            </a:pPr>
            <a:endParaRPr lang="en-US" sz="1800" smtClean="0"/>
          </a:p>
          <a:p>
            <a:pPr eaLnBrk="1" hangingPunct="1">
              <a:lnSpc>
                <a:spcPct val="80000"/>
              </a:lnSpc>
            </a:pPr>
            <a:r>
              <a:rPr lang="en-US" sz="2000" smtClean="0"/>
              <a:t>Which is more important in customer support email automation?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smtClean="0"/>
              <a:t>Which is more important in airport face recognition?</a:t>
            </a:r>
          </a:p>
          <a:p>
            <a:pPr eaLnBrk="1" hangingPunct="1">
              <a:lnSpc>
                <a:spcPct val="80000"/>
              </a:lnSpc>
            </a:pPr>
            <a:endParaRPr lang="en-US" sz="2000" smtClean="0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6629400" y="1524000"/>
            <a:ext cx="2286000" cy="1905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6705600" y="1371600"/>
            <a:ext cx="53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/>
              <a:t>-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7721600" y="2057400"/>
            <a:ext cx="812800" cy="812800"/>
          </a:xfrm>
          <a:prstGeom prst="ellipse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7239000" y="2057400"/>
            <a:ext cx="838200" cy="838200"/>
          </a:xfrm>
          <a:prstGeom prst="ellipse">
            <a:avLst/>
          </a:prstGeom>
          <a:solidFill>
            <a:srgbClr val="3333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7010400" y="2895600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3333FF"/>
                </a:solidFill>
              </a:rPr>
              <a:t>guessed +</a:t>
            </a: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7772400" y="1676400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</a:rPr>
              <a:t>actual 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Precision vs. Recall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029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Precision/recall tradeoff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Often, you can trade off precision and recall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Only works well with weakly calibrated classifiers</a:t>
            </a:r>
          </a:p>
          <a:p>
            <a:pPr lvl="1" eaLnBrk="1" hangingPunct="1">
              <a:lnSpc>
                <a:spcPct val="90000"/>
              </a:lnSpc>
            </a:pPr>
            <a:endParaRPr 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To summarize the tradeoff: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CC0000"/>
                </a:solidFill>
              </a:rPr>
              <a:t>Break-even point:</a:t>
            </a:r>
            <a:r>
              <a:rPr lang="en-US" sz="2400" smtClean="0"/>
              <a:t> precision value when p = 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CC0000"/>
                </a:solidFill>
              </a:rPr>
              <a:t>F-measure:</a:t>
            </a:r>
            <a:r>
              <a:rPr lang="en-US" sz="2400" smtClean="0"/>
              <a:t> harmonic mean of p and r:</a:t>
            </a:r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6521450" y="3633788"/>
            <a:ext cx="2165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 flipV="1">
            <a:off x="6521450" y="1793875"/>
            <a:ext cx="0" cy="18399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891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73775" y="2030413"/>
            <a:ext cx="2540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3810000"/>
            <a:ext cx="7477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0" name="Freeform 8"/>
          <p:cNvSpPr>
            <a:spLocks/>
          </p:cNvSpPr>
          <p:nvPr/>
        </p:nvSpPr>
        <p:spPr bwMode="auto">
          <a:xfrm>
            <a:off x="6629400" y="1828800"/>
            <a:ext cx="1981200" cy="1676400"/>
          </a:xfrm>
          <a:custGeom>
            <a:avLst/>
            <a:gdLst>
              <a:gd name="T0" fmla="*/ 0 w 1248"/>
              <a:gd name="T1" fmla="*/ 0 h 1056"/>
              <a:gd name="T2" fmla="*/ 2147483647 w 1248"/>
              <a:gd name="T3" fmla="*/ 2147483647 h 1056"/>
              <a:gd name="T4" fmla="*/ 2147483647 w 1248"/>
              <a:gd name="T5" fmla="*/ 2147483647 h 1056"/>
              <a:gd name="T6" fmla="*/ 2147483647 w 1248"/>
              <a:gd name="T7" fmla="*/ 2147483647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1056"/>
              <a:gd name="T14" fmla="*/ 1248 w 1248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1056">
                <a:moveTo>
                  <a:pt x="0" y="0"/>
                </a:moveTo>
                <a:cubicBezTo>
                  <a:pt x="43" y="110"/>
                  <a:pt x="167" y="505"/>
                  <a:pt x="260" y="657"/>
                </a:cubicBezTo>
                <a:cubicBezTo>
                  <a:pt x="353" y="809"/>
                  <a:pt x="391" y="848"/>
                  <a:pt x="556" y="915"/>
                </a:cubicBezTo>
                <a:cubicBezTo>
                  <a:pt x="721" y="982"/>
                  <a:pt x="1104" y="1027"/>
                  <a:pt x="1248" y="105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8921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19400" y="5791200"/>
            <a:ext cx="200501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2" name="Line 10"/>
          <p:cNvSpPr>
            <a:spLocks noChangeShapeType="1"/>
          </p:cNvSpPr>
          <p:nvPr/>
        </p:nvSpPr>
        <p:spPr bwMode="auto">
          <a:xfrm flipV="1">
            <a:off x="6553200" y="1905000"/>
            <a:ext cx="1905000" cy="17526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8923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77200" y="16002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7094538" y="3011488"/>
            <a:ext cx="152400" cy="1524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Naïve Bayes for Digits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4800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Naïve Bayes: Assume all features are independently determined only by label</a:t>
            </a:r>
          </a:p>
          <a:p>
            <a:pPr lvl="2"/>
            <a:endParaRPr lang="en-US" sz="16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Simple digit recognition version: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One feature (variable) </a:t>
            </a:r>
            <a:r>
              <a:rPr lang="en-US" sz="2000" dirty="0" err="1" smtClean="0">
                <a:latin typeface="Calibri"/>
                <a:cs typeface="Calibri"/>
              </a:rPr>
              <a:t>F</a:t>
            </a:r>
            <a:r>
              <a:rPr lang="en-US" sz="2000" baseline="-25000" dirty="0" err="1" smtClean="0">
                <a:latin typeface="Calibri"/>
                <a:cs typeface="Calibri"/>
              </a:rPr>
              <a:t>ij</a:t>
            </a:r>
            <a:r>
              <a:rPr lang="en-US" sz="2000" dirty="0" smtClean="0">
                <a:latin typeface="Calibri"/>
                <a:cs typeface="Calibri"/>
              </a:rPr>
              <a:t> for each grid position &lt;</a:t>
            </a:r>
            <a:r>
              <a:rPr lang="en-US" sz="2000" dirty="0" err="1" smtClean="0">
                <a:latin typeface="Calibri"/>
                <a:cs typeface="Calibri"/>
              </a:rPr>
              <a:t>i,j</a:t>
            </a:r>
            <a:r>
              <a:rPr lang="en-US" sz="2000" dirty="0" smtClean="0">
                <a:latin typeface="Calibri"/>
                <a:cs typeface="Calibri"/>
              </a:rPr>
              <a:t>&gt;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Feature values are on / off, based on whether intensity</a:t>
            </a:r>
          </a:p>
          <a:p>
            <a:pPr lvl="1" eaLnBrk="1" hangingPunct="1">
              <a:buNone/>
            </a:pPr>
            <a:r>
              <a:rPr lang="en-US" sz="2000" dirty="0" smtClean="0">
                <a:latin typeface="Calibri"/>
                <a:cs typeface="Calibri"/>
              </a:rPr>
              <a:t>	is more or less than 0.5 in underlying image</a:t>
            </a: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Each input maps to a feature vector, e.g.</a:t>
            </a: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endParaRPr lang="en-US" sz="20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000" dirty="0" smtClean="0">
                <a:latin typeface="Calibri"/>
                <a:cs typeface="Calibri"/>
              </a:rPr>
              <a:t>Here: lots of features, each is binary valued</a:t>
            </a: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Naïve </a:t>
            </a:r>
            <a:r>
              <a:rPr lang="en-US" sz="2400" dirty="0" err="1" smtClean="0">
                <a:latin typeface="Calibri"/>
                <a:cs typeface="Calibri"/>
              </a:rPr>
              <a:t>Bayes</a:t>
            </a:r>
            <a:r>
              <a:rPr lang="en-US" sz="2400" dirty="0" smtClean="0">
                <a:latin typeface="Calibri"/>
                <a:cs typeface="Calibri"/>
              </a:rPr>
              <a:t> model:</a:t>
            </a:r>
          </a:p>
          <a:p>
            <a:pPr lvl="5"/>
            <a:endParaRPr lang="en-US" sz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What do we need to learn?</a:t>
            </a: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11300" y="4114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4713" y="4267200"/>
            <a:ext cx="66182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86162" y="5334000"/>
            <a:ext cx="5405438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/>
                <a:cs typeface="Calibri"/>
              </a:rPr>
              <a:t>F</a:t>
            </a:r>
            <a:r>
              <a:rPr lang="en-US" baseline="-25000" dirty="0" err="1">
                <a:latin typeface="Calibri"/>
                <a:cs typeface="Calibri"/>
              </a:rPr>
              <a:t>n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0085387" y="4353718"/>
            <a:ext cx="811213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animal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9296400" y="580151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t</a:t>
            </a:r>
            <a:r>
              <a:rPr lang="en-US" dirty="0" smtClean="0">
                <a:latin typeface="Calibri"/>
                <a:cs typeface="Calibri"/>
              </a:rPr>
              <a:t>ail?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11090275" y="5801518"/>
            <a:ext cx="1025525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mtClean="0">
                <a:latin typeface="Calibri"/>
                <a:cs typeface="Calibri"/>
              </a:rPr>
              <a:t>#toenails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27" name="AutoShape 7"/>
          <p:cNvCxnSpPr>
            <a:cxnSpLocks noChangeShapeType="1"/>
            <a:stCxn id="29" idx="4"/>
          </p:cNvCxnSpPr>
          <p:nvPr/>
        </p:nvCxnSpPr>
        <p:spPr bwMode="auto">
          <a:xfrm>
            <a:off x="10477500" y="4887118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8"/>
          <p:cNvCxnSpPr>
            <a:cxnSpLocks noChangeShapeType="1"/>
            <a:stCxn id="29" idx="4"/>
            <a:endCxn id="30" idx="0"/>
          </p:cNvCxnSpPr>
          <p:nvPr/>
        </p:nvCxnSpPr>
        <p:spPr bwMode="auto">
          <a:xfrm flipH="1">
            <a:off x="9563100" y="4887118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9982200" y="580151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#legs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0" name="AutoShape 10"/>
          <p:cNvCxnSpPr>
            <a:cxnSpLocks noChangeShapeType="1"/>
            <a:stCxn id="29" idx="4"/>
          </p:cNvCxnSpPr>
          <p:nvPr/>
        </p:nvCxnSpPr>
        <p:spPr bwMode="auto">
          <a:xfrm flipH="1">
            <a:off x="10248900" y="4887118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31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668000" y="6030118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969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Way to save the story: “Saw Spam, Saw Digits, now generalize”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9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Naïve Bayes for Text</a:t>
            </a:r>
          </a:p>
        </p:txBody>
      </p:sp>
      <p:sp>
        <p:nvSpPr>
          <p:cNvPr id="1310723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47800"/>
            <a:ext cx="10899775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Bag-of-words Naïve </a:t>
            </a:r>
            <a:r>
              <a:rPr lang="en-US" sz="2400" dirty="0" err="1" smtClean="0">
                <a:latin typeface="Calibri"/>
                <a:cs typeface="Calibri"/>
              </a:rPr>
              <a:t>Bayes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Features: W</a:t>
            </a:r>
            <a:r>
              <a:rPr lang="en-US" sz="2000" baseline="-25000" dirty="0" smtClean="0">
                <a:latin typeface="Calibri"/>
                <a:cs typeface="Calibri"/>
              </a:rPr>
              <a:t>i</a:t>
            </a:r>
            <a:r>
              <a:rPr lang="en-US" sz="2000" dirty="0" smtClean="0">
                <a:latin typeface="Calibri"/>
                <a:cs typeface="Calibri"/>
              </a:rPr>
              <a:t> is the word at position </a:t>
            </a:r>
            <a:r>
              <a:rPr lang="en-US" sz="2000" dirty="0" err="1" smtClean="0">
                <a:latin typeface="Calibri"/>
                <a:cs typeface="Calibri"/>
              </a:rPr>
              <a:t>i</a:t>
            </a:r>
            <a:endParaRPr lang="en-US" sz="20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Naïve Bayes: assume features are conditionally independent given label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Bag-of-words: each W</a:t>
            </a:r>
            <a:r>
              <a:rPr lang="en-US" sz="2000" baseline="-25000" dirty="0" smtClean="0">
                <a:latin typeface="Calibri"/>
                <a:cs typeface="Calibri"/>
              </a:rPr>
              <a:t>i</a:t>
            </a:r>
            <a:r>
              <a:rPr lang="en-US" sz="2000" dirty="0" smtClean="0">
                <a:latin typeface="Calibri"/>
                <a:cs typeface="Calibri"/>
              </a:rPr>
              <a:t> is identically distributed (CPTs have same parameters)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Generative model: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“Tied” distributions and bag-of-words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In a bag-of-words model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All positions share the same conditional </a:t>
            </a:r>
            <a:r>
              <a:rPr lang="en-US" sz="1800" dirty="0" err="1" smtClean="0">
                <a:latin typeface="Calibri"/>
                <a:cs typeface="Calibri"/>
              </a:rPr>
              <a:t>probs</a:t>
            </a:r>
            <a:r>
              <a:rPr lang="en-US" sz="1800" dirty="0" smtClean="0">
                <a:latin typeface="Calibri"/>
                <a:cs typeface="Calibri"/>
              </a:rPr>
              <a:t> P(W|Y)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Why make this assumption? To reduce # of parameters by a factor of N (where N is the length of the longest recorded email).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Called “bag-of-words” because model is insensitive to word order or reordering</a:t>
            </a: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276600" y="3362324"/>
            <a:ext cx="4844780" cy="572192"/>
          </a:xfrm>
          <a:prstGeom prst="rect">
            <a:avLst/>
          </a:prstGeom>
          <a:noFill/>
          <a:ln/>
          <a:effectLst/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6553200" y="6491288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7384116" y="2984500"/>
            <a:ext cx="2981325" cy="1054100"/>
            <a:chOff x="7427777" y="2908300"/>
            <a:chExt cx="2981325" cy="1054100"/>
          </a:xfrm>
        </p:grpSpPr>
        <p:sp>
          <p:nvSpPr>
            <p:cNvPr id="1310727" name="Text Box 7"/>
            <p:cNvSpPr txBox="1">
              <a:spLocks noChangeArrowheads="1"/>
            </p:cNvSpPr>
            <p:nvPr/>
          </p:nvSpPr>
          <p:spPr bwMode="auto">
            <a:xfrm>
              <a:off x="8732702" y="2908300"/>
              <a:ext cx="1676400" cy="825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 dirty="0">
                  <a:latin typeface="Calibri"/>
                  <a:cs typeface="Calibri"/>
                </a:rPr>
                <a:t>Word at position </a:t>
              </a:r>
              <a:r>
                <a:rPr lang="en-US" sz="1600" i="1" dirty="0" err="1">
                  <a:latin typeface="Calibri"/>
                  <a:cs typeface="Calibri"/>
                </a:rPr>
                <a:t>i</a:t>
              </a:r>
              <a:r>
                <a:rPr lang="en-US" sz="1600" i="1" dirty="0">
                  <a:latin typeface="Calibri"/>
                  <a:cs typeface="Calibri"/>
                </a:rPr>
                <a:t>, not </a:t>
              </a:r>
              <a:r>
                <a:rPr lang="en-US" sz="1600" i="1" dirty="0" err="1">
                  <a:latin typeface="Calibri"/>
                  <a:cs typeface="Calibri"/>
                </a:rPr>
                <a:t>i</a:t>
              </a:r>
              <a:r>
                <a:rPr lang="en-US" sz="1600" i="1" baseline="30000" dirty="0" err="1">
                  <a:latin typeface="Calibri"/>
                  <a:cs typeface="Calibri"/>
                </a:rPr>
                <a:t>th</a:t>
              </a:r>
              <a:r>
                <a:rPr lang="en-US" sz="1600" i="1" dirty="0">
                  <a:latin typeface="Calibri"/>
                  <a:cs typeface="Calibri"/>
                </a:rPr>
                <a:t> word in the dictionary!</a:t>
              </a:r>
            </a:p>
          </p:txBody>
        </p:sp>
        <p:sp>
          <p:nvSpPr>
            <p:cNvPr id="1310728" name="Freeform 8"/>
            <p:cNvSpPr>
              <a:spLocks/>
            </p:cNvSpPr>
            <p:nvPr/>
          </p:nvSpPr>
          <p:spPr bwMode="auto">
            <a:xfrm>
              <a:off x="7427777" y="3706812"/>
              <a:ext cx="2409825" cy="255588"/>
            </a:xfrm>
            <a:custGeom>
              <a:avLst/>
              <a:gdLst>
                <a:gd name="T0" fmla="*/ 2147483647 w 1518"/>
                <a:gd name="T1" fmla="*/ 2147483647 h 161"/>
                <a:gd name="T2" fmla="*/ 2147483647 w 1518"/>
                <a:gd name="T3" fmla="*/ 2147483647 h 161"/>
                <a:gd name="T4" fmla="*/ 2147483647 w 1518"/>
                <a:gd name="T5" fmla="*/ 2147483647 h 161"/>
                <a:gd name="T6" fmla="*/ 2147483647 w 1518"/>
                <a:gd name="T7" fmla="*/ 0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8"/>
                <a:gd name="T13" fmla="*/ 0 h 161"/>
                <a:gd name="T14" fmla="*/ 1518 w 151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8" h="161">
                  <a:moveTo>
                    <a:pt x="73" y="60"/>
                  </a:moveTo>
                  <a:cubicBezTo>
                    <a:pt x="94" y="67"/>
                    <a:pt x="0" y="89"/>
                    <a:pt x="197" y="103"/>
                  </a:cubicBezTo>
                  <a:cubicBezTo>
                    <a:pt x="394" y="117"/>
                    <a:pt x="1038" y="161"/>
                    <a:pt x="1254" y="144"/>
                  </a:cubicBezTo>
                  <a:cubicBezTo>
                    <a:pt x="1470" y="127"/>
                    <a:pt x="1518" y="60"/>
                    <a:pt x="1494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11582400" y="2124635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/>
                <a:cs typeface="Calibri"/>
              </a:rPr>
              <a:t>W</a:t>
            </a:r>
            <a:r>
              <a:rPr lang="en-US" baseline="-25000" dirty="0" err="1" smtClean="0">
                <a:latin typeface="Calibri"/>
                <a:cs typeface="Calibri"/>
              </a:rPr>
              <a:t>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8" name="Oval 9"/>
          <p:cNvSpPr>
            <a:spLocks noChangeArrowheads="1"/>
          </p:cNvSpPr>
          <p:nvPr/>
        </p:nvSpPr>
        <p:spPr bwMode="auto">
          <a:xfrm>
            <a:off x="10287000" y="2133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91" name="Oval 5"/>
          <p:cNvSpPr>
            <a:spLocks noChangeArrowheads="1"/>
          </p:cNvSpPr>
          <p:nvPr/>
        </p:nvSpPr>
        <p:spPr bwMode="auto">
          <a:xfrm>
            <a:off x="9601200" y="2124635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9867900" y="1134035"/>
            <a:ext cx="1981200" cy="1274763"/>
            <a:chOff x="9867900" y="1134035"/>
            <a:chExt cx="1981200" cy="1274763"/>
          </a:xfrm>
        </p:grpSpPr>
        <p:sp>
          <p:nvSpPr>
            <p:cNvPr id="9" name="Oval 4"/>
            <p:cNvSpPr>
              <a:spLocks noChangeArrowheads="1"/>
            </p:cNvSpPr>
            <p:nvPr/>
          </p:nvSpPr>
          <p:spPr bwMode="auto">
            <a:xfrm>
              <a:off x="10668000" y="1134035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Y</a:t>
              </a:r>
            </a:p>
          </p:txBody>
        </p:sp>
        <p:cxnSp>
          <p:nvCxnSpPr>
            <p:cNvPr id="12" name="AutoShape 7"/>
            <p:cNvCxnSpPr>
              <a:cxnSpLocks noChangeShapeType="1"/>
              <a:stCxn id="9" idx="4"/>
              <a:endCxn id="11" idx="0"/>
            </p:cNvCxnSpPr>
            <p:nvPr/>
          </p:nvCxnSpPr>
          <p:spPr bwMode="auto">
            <a:xfrm>
              <a:off x="10934700" y="1667435"/>
              <a:ext cx="91440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16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049000" y="2353235"/>
              <a:ext cx="307975" cy="5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7" name="AutoShape 10"/>
            <p:cNvCxnSpPr>
              <a:cxnSpLocks noChangeShapeType="1"/>
              <a:stCxn id="9" idx="4"/>
              <a:endCxn id="158" idx="0"/>
            </p:cNvCxnSpPr>
            <p:nvPr/>
          </p:nvCxnSpPr>
          <p:spPr bwMode="auto">
            <a:xfrm flipH="1">
              <a:off x="10553700" y="1667435"/>
              <a:ext cx="381000" cy="4661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2" name="AutoShape 8"/>
            <p:cNvCxnSpPr>
              <a:cxnSpLocks noChangeShapeType="1"/>
              <a:stCxn id="9" idx="4"/>
              <a:endCxn id="191" idx="0"/>
            </p:cNvCxnSpPr>
            <p:nvPr/>
          </p:nvCxnSpPr>
          <p:spPr bwMode="auto">
            <a:xfrm flipH="1">
              <a:off x="9867900" y="1667435"/>
              <a:ext cx="106680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881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2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1582400" cy="4800600"/>
              </a:xfrm>
            </p:spPr>
            <p:txBody>
              <a:bodyPr/>
              <a:lstStyle/>
              <a:p>
                <a:pPr eaLnBrk="1" hangingPunct="1"/>
                <a:r>
                  <a:rPr lang="en-US" sz="2400" dirty="0" smtClean="0">
                    <a:latin typeface="Calibri"/>
                    <a:cs typeface="Calibri"/>
                  </a:rPr>
                  <a:t>We can use our idea of Bayes Nets to help us classify spam.</a:t>
                </a:r>
              </a:p>
              <a:p>
                <a:pPr eaLnBrk="1" hangingPunct="1"/>
                <a:r>
                  <a:rPr lang="en-US" sz="2400" dirty="0" smtClean="0">
                    <a:latin typeface="Calibri"/>
                    <a:cs typeface="Calibri"/>
                  </a:rPr>
                  <a:t>Simple Bayes Net Model: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Define Y as label {spam, ham}.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 as the </a:t>
                </a:r>
                <a:r>
                  <a:rPr lang="en-US" sz="2000" dirty="0" err="1" smtClean="0">
                    <a:latin typeface="Calibri"/>
                    <a:cs typeface="Calibri"/>
                  </a:rPr>
                  <a:t>ith</a:t>
                </a:r>
                <a:r>
                  <a:rPr lang="en-US" sz="2000" dirty="0" smtClean="0">
                    <a:latin typeface="Calibri"/>
                    <a:cs typeface="Calibri"/>
                  </a:rPr>
                  <a:t> word of the email.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|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𝑌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 is the same for every </a:t>
                </a:r>
                <a:r>
                  <a:rPr lang="en-US" sz="2000" dirty="0">
                    <a:latin typeface="Calibri"/>
                    <a:cs typeface="Calibri"/>
                  </a:rPr>
                  <a:t>word (same CPTs</a:t>
                </a:r>
                <a:r>
                  <a:rPr lang="en-US" sz="2000" dirty="0" smtClean="0">
                    <a:latin typeface="Calibri"/>
                    <a:cs typeface="Calibri"/>
                  </a:rPr>
                  <a:t>).</a:t>
                </a:r>
                <a:endParaRPr lang="en-US" sz="2400" dirty="0">
                  <a:latin typeface="Calibri"/>
                  <a:cs typeface="Calibri"/>
                </a:endParaRPr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Classifying emails using a Bayes Net:</a:t>
                </a:r>
              </a:p>
              <a:p>
                <a:pPr lvl="1"/>
                <a:r>
                  <a:rPr lang="en-US" sz="2000" dirty="0" smtClean="0">
                    <a:latin typeface="Calibri"/>
                    <a:cs typeface="Calibri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(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𝑌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,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Calibri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, </a:t>
                </a:r>
                <a:r>
                  <a:rPr lang="en-US" sz="2000" dirty="0" smtClean="0">
                    <a:latin typeface="Calibri"/>
                    <a:cs typeface="Calibri"/>
                  </a:rPr>
                  <a:t>and return the Y with maximum probability.</a:t>
                </a:r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What parameters do we need for our model? How many are there? Let S</a:t>
                </a:r>
                <a:r>
                  <a:rPr lang="en-US" sz="2400" baseline="-25000" dirty="0" smtClean="0">
                    <a:latin typeface="Calibri"/>
                    <a:cs typeface="Calibri"/>
                  </a:rPr>
                  <a:t>E</a:t>
                </a:r>
                <a:r>
                  <a:rPr lang="en-US" sz="2400" dirty="0" smtClean="0">
                    <a:latin typeface="Calibri"/>
                    <a:cs typeface="Calibri"/>
                  </a:rPr>
                  <a:t> be the number of words </a:t>
                </a:r>
                <a:r>
                  <a:rPr lang="en-US" sz="2400" dirty="0">
                    <a:latin typeface="Calibri"/>
                    <a:cs typeface="Calibri"/>
                  </a:rPr>
                  <a:t>in </a:t>
                </a:r>
                <a:r>
                  <a:rPr lang="en-US" sz="2400" dirty="0" smtClean="0">
                    <a:latin typeface="Calibri"/>
                    <a:cs typeface="Calibri"/>
                  </a:rPr>
                  <a:t>English, </a:t>
                </a:r>
                <a:r>
                  <a:rPr lang="en-US" sz="2400" dirty="0">
                    <a:latin typeface="Calibri"/>
                    <a:cs typeface="Calibri"/>
                  </a:rPr>
                  <a:t>and N be the length of the longest known email.</a:t>
                </a:r>
                <a:endParaRPr lang="en-US" sz="2400" dirty="0" smtClean="0">
                  <a:latin typeface="Calibri"/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(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𝑌</m:t>
                    </m:r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) for each value of Y (2 parameters).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cs typeface="Calibri"/>
                      </a:rPr>
                      <m:t>𝑃</m:t>
                    </m:r>
                    <m:r>
                      <a:rPr lang="en-US" sz="2000" i="1">
                        <a:latin typeface="Cambria Math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|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𝑌</m:t>
                    </m:r>
                    <m:r>
                      <a:rPr lang="en-US" sz="2000" b="0" i="1" smtClean="0">
                        <a:latin typeface="Cambria Math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alibri"/>
                    <a:cs typeface="Calibri"/>
                  </a:rPr>
                  <a:t> for each word and value of Y (2S</a:t>
                </a:r>
                <a:r>
                  <a:rPr lang="en-US" sz="2000" baseline="-25000" dirty="0" smtClean="0">
                    <a:latin typeface="Calibri"/>
                    <a:cs typeface="Calibri"/>
                  </a:rPr>
                  <a:t>E</a:t>
                </a:r>
                <a:r>
                  <a:rPr lang="en-US" sz="2000" dirty="0" smtClean="0">
                    <a:latin typeface="Calibri"/>
                    <a:cs typeface="Calibri"/>
                  </a:rPr>
                  <a:t> parameters), i.e.</a:t>
                </a:r>
              </a:p>
              <a:p>
                <a:pPr lvl="2"/>
                <a:r>
                  <a:rPr lang="en-US" sz="2000" dirty="0" smtClean="0">
                    <a:latin typeface="Calibri"/>
                    <a:cs typeface="Calibri"/>
                  </a:rPr>
                  <a:t>Probability that a given word appears in spam.</a:t>
                </a:r>
              </a:p>
              <a:p>
                <a:pPr lvl="2"/>
                <a:r>
                  <a:rPr lang="en-US" sz="2000" dirty="0" smtClean="0">
                    <a:latin typeface="Calibri"/>
                    <a:cs typeface="Calibri"/>
                  </a:rPr>
                  <a:t>Probability that a given word appears in ham.</a:t>
                </a:r>
              </a:p>
              <a:p>
                <a:pPr lvl="1"/>
                <a:endParaRPr lang="en-US" sz="2000" dirty="0" smtClean="0">
                  <a:latin typeface="Calibri"/>
                  <a:cs typeface="Calibri"/>
                </a:endParaRPr>
              </a:p>
            </p:txBody>
          </p:sp>
        </mc:Choice>
        <mc:Fallback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1582400" cy="4800600"/>
              </a:xfrm>
              <a:blipFill rotWithShape="0">
                <a:blip r:embed="rId4"/>
                <a:stretch>
                  <a:fillRect l="-684" t="-1017" r="-1263" b="-7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/>
                <a:cs typeface="Calibri"/>
              </a:rPr>
              <a:t>W</a:t>
            </a:r>
            <a:r>
              <a:rPr lang="en-US" baseline="-25000" dirty="0" err="1" smtClean="0">
                <a:latin typeface="Calibri"/>
                <a:cs typeface="Calibri"/>
              </a:rPr>
              <a:t>n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838200" y="6412468"/>
                <a:ext cx="9715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charset="0"/>
                        </a:rPr>
                        <m:t>66</m:t>
                      </m:r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𝑠𝑝𝑎𝑚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charset="0"/>
                        </a:rPr>
                        <m:t>33</m:t>
                      </m:r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discount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=0.0003, 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discount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𝑠𝑝𝑎𝑚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=0.0027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412468"/>
                <a:ext cx="9715500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Challenge: Spam Detection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Left Brace 1"/>
          <p:cNvSpPr/>
          <p:nvPr/>
        </p:nvSpPr>
        <p:spPr>
          <a:xfrm flipH="1">
            <a:off x="7467600" y="4876800"/>
            <a:ext cx="381000" cy="14478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02388" y="5410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Today’s new topic: How do we get these?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Inference Example: Spam Filtering</a:t>
            </a:r>
          </a:p>
        </p:txBody>
      </p:sp>
      <p:sp>
        <p:nvSpPr>
          <p:cNvPr id="1286147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447800"/>
            <a:ext cx="9525000" cy="502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Model:</a:t>
            </a:r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sz="2400" dirty="0" smtClean="0"/>
              <a:t>Example parameters below: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 smtClean="0"/>
          </a:p>
          <a:p>
            <a:r>
              <a:rPr lang="en-US" sz="2400" dirty="0" smtClean="0"/>
              <a:t>Let’s classify: “Gary, would you like to lose weight while you sleep?”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514735" y="1524000"/>
            <a:ext cx="4847955" cy="572567"/>
          </a:xfrm>
          <a:prstGeom prst="rect">
            <a:avLst/>
          </a:prstGeom>
          <a:noFill/>
          <a:ln/>
          <a:effectLst/>
        </p:spPr>
      </p:pic>
      <p:sp>
        <p:nvSpPr>
          <p:cNvPr id="1286149" name="Text Box 5"/>
          <p:cNvSpPr txBox="1">
            <a:spLocks noChangeArrowheads="1"/>
          </p:cNvSpPr>
          <p:nvPr/>
        </p:nvSpPr>
        <p:spPr bwMode="auto">
          <a:xfrm>
            <a:off x="4648200" y="2989263"/>
            <a:ext cx="2057400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the :  0.0156</a:t>
            </a:r>
          </a:p>
          <a:p>
            <a:r>
              <a:rPr lang="en-US" dirty="0">
                <a:latin typeface="Courier New" pitchFamily="49" charset="0"/>
              </a:rPr>
              <a:t>to  :  0.0153</a:t>
            </a:r>
          </a:p>
          <a:p>
            <a:r>
              <a:rPr lang="en-US" dirty="0">
                <a:latin typeface="Courier New" pitchFamily="49" charset="0"/>
              </a:rPr>
              <a:t>and :  0.0115</a:t>
            </a:r>
          </a:p>
          <a:p>
            <a:r>
              <a:rPr lang="en-US" dirty="0">
                <a:latin typeface="Courier New" pitchFamily="49" charset="0"/>
              </a:rPr>
              <a:t>of  :  0.0095</a:t>
            </a:r>
          </a:p>
          <a:p>
            <a:r>
              <a:rPr lang="en-US" dirty="0">
                <a:latin typeface="Courier New" pitchFamily="49" charset="0"/>
              </a:rPr>
              <a:t>you :  0.0093</a:t>
            </a:r>
          </a:p>
          <a:p>
            <a:r>
              <a:rPr lang="en-US" dirty="0">
                <a:latin typeface="Courier New" pitchFamily="49" charset="0"/>
              </a:rPr>
              <a:t>a   :  0.0086</a:t>
            </a:r>
          </a:p>
          <a:p>
            <a:r>
              <a:rPr lang="en-US" dirty="0" smtClean="0">
                <a:latin typeface="Courier New" pitchFamily="49" charset="0"/>
              </a:rPr>
              <a:t>...</a:t>
            </a:r>
            <a:endParaRPr lang="en-US" dirty="0">
              <a:latin typeface="Courier New" pitchFamily="49" charset="0"/>
            </a:endParaRPr>
          </a:p>
        </p:txBody>
      </p:sp>
      <p:pic>
        <p:nvPicPr>
          <p:cNvPr id="2048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2590800"/>
            <a:ext cx="1606550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05800" y="2590800"/>
            <a:ext cx="1466850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6152" name="Text Box 8"/>
          <p:cNvSpPr txBox="1">
            <a:spLocks noChangeArrowheads="1"/>
          </p:cNvSpPr>
          <p:nvPr/>
        </p:nvSpPr>
        <p:spPr bwMode="auto">
          <a:xfrm>
            <a:off x="8001000" y="2989263"/>
            <a:ext cx="2057400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the :  0.0210</a:t>
            </a:r>
          </a:p>
          <a:p>
            <a:r>
              <a:rPr lang="en-US" dirty="0">
                <a:latin typeface="Courier New" pitchFamily="49" charset="0"/>
              </a:rPr>
              <a:t>to  :  0.0133</a:t>
            </a:r>
          </a:p>
          <a:p>
            <a:r>
              <a:rPr lang="en-US" dirty="0">
                <a:latin typeface="Courier New" pitchFamily="49" charset="0"/>
              </a:rPr>
              <a:t>of  :  0.0119</a:t>
            </a:r>
          </a:p>
          <a:p>
            <a:r>
              <a:rPr lang="en-US" dirty="0">
                <a:latin typeface="Courier New" pitchFamily="49" charset="0"/>
              </a:rPr>
              <a:t>2002:  0.0110</a:t>
            </a:r>
          </a:p>
          <a:p>
            <a:r>
              <a:rPr lang="en-US" dirty="0">
                <a:latin typeface="Courier New" pitchFamily="49" charset="0"/>
              </a:rPr>
              <a:t>with:  0.0108</a:t>
            </a:r>
          </a:p>
          <a:p>
            <a:r>
              <a:rPr lang="en-US" dirty="0">
                <a:latin typeface="Courier New" pitchFamily="49" charset="0"/>
              </a:rPr>
              <a:t>from:  0.0107</a:t>
            </a:r>
          </a:p>
          <a:p>
            <a:r>
              <a:rPr lang="en-US" dirty="0" smtClean="0">
                <a:latin typeface="Courier New" pitchFamily="49" charset="0"/>
              </a:rPr>
              <a:t>...</a:t>
            </a:r>
            <a:endParaRPr lang="en-US" dirty="0">
              <a:latin typeface="Courier New" pitchFamily="49" charset="0"/>
            </a:endParaRPr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426024" y="2590800"/>
            <a:ext cx="712140" cy="278992"/>
          </a:xfrm>
          <a:prstGeom prst="rect">
            <a:avLst/>
          </a:prstGeom>
          <a:noFill/>
          <a:ln/>
          <a:effectLst/>
        </p:spPr>
      </p:pic>
      <p:sp>
        <p:nvSpPr>
          <p:cNvPr id="1286154" name="Text Box 10"/>
          <p:cNvSpPr txBox="1">
            <a:spLocks noChangeArrowheads="1"/>
          </p:cNvSpPr>
          <p:nvPr/>
        </p:nvSpPr>
        <p:spPr bwMode="auto">
          <a:xfrm>
            <a:off x="1981200" y="2971800"/>
            <a:ext cx="16002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ham : 0.66</a:t>
            </a:r>
          </a:p>
          <a:p>
            <a:r>
              <a:rPr lang="en-US">
                <a:latin typeface="Courier New" pitchFamily="49" charset="0"/>
              </a:rPr>
              <a:t>spam: 0.33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756210" y="5638800"/>
                <a:ext cx="10597590" cy="83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spam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gary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would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you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,…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spam</m:t>
                          </m:r>
                        </m:e>
                      </m:d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gary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spam</m:t>
                          </m:r>
                        </m:e>
                      </m:d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would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spam</m:t>
                          </m:r>
                        </m:e>
                      </m:d>
                      <m:r>
                        <a:rPr lang="en-US" sz="2400" b="0" i="0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kern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6210" y="5638800"/>
                <a:ext cx="10597590" cy="8382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3"/>
              <p:cNvSpPr txBox="1">
                <a:spLocks noChangeArrowheads="1"/>
              </p:cNvSpPr>
              <p:nvPr/>
            </p:nvSpPr>
            <p:spPr bwMode="auto">
              <a:xfrm>
                <a:off x="838200" y="6126316"/>
                <a:ext cx="10515600" cy="83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ham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gary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would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you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,…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ham</m:t>
                          </m:r>
                        </m:e>
                      </m:d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⋅ 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gary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ham</m:t>
                          </m:r>
                        </m:e>
                      </m:d>
                      <m:r>
                        <a:rPr lang="en-US" sz="2400" b="0" i="0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 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would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ham</m:t>
                          </m:r>
                        </m:e>
                      </m:d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⋅…</m:t>
                      </m:r>
                    </m:oMath>
                  </m:oMathPara>
                </a14:m>
                <a:endParaRPr lang="en-US" sz="2400" kern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6126316"/>
                <a:ext cx="10515600" cy="838200"/>
              </a:xfrm>
              <a:prstGeom prst="rect">
                <a:avLst/>
              </a:prstGeom>
              <a:blipFill rotWithShape="0">
                <a:blip r:embed="rId11"/>
                <a:stretch>
                  <a:fillRect t="-57664" b="-2773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01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6149" grpId="0" animBg="1"/>
      <p:bldP spid="1286152" grpId="0" animBg="1"/>
      <p:bldP spid="1286154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Inference Example: Spam Filtering</a:t>
            </a:r>
          </a:p>
        </p:txBody>
      </p:sp>
      <p:sp>
        <p:nvSpPr>
          <p:cNvPr id="1286147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447800"/>
            <a:ext cx="10896600" cy="502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Model:</a:t>
            </a:r>
          </a:p>
          <a:p>
            <a:pPr eaLnBrk="1" hangingPunct="1"/>
            <a:endParaRPr lang="en-US" sz="1000" dirty="0" smtClean="0"/>
          </a:p>
          <a:p>
            <a:r>
              <a:rPr lang="en-US" sz="2400" dirty="0" smtClean="0"/>
              <a:t>Classify: “Gary</a:t>
            </a:r>
            <a:r>
              <a:rPr lang="en-US" sz="2400" dirty="0"/>
              <a:t>, would you like to lose weight while you sleep</a:t>
            </a:r>
            <a:r>
              <a:rPr lang="en-US" sz="2400" dirty="0" smtClean="0"/>
              <a:t>?”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Issue: Probabilities are small.</a:t>
            </a:r>
          </a:p>
          <a:p>
            <a:pPr lvl="1"/>
            <a:r>
              <a:rPr lang="en-US" sz="2000" dirty="0" smtClean="0"/>
              <a:t>Numerical precision limits of real machine means products will both be zero.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Resolution: Use logarithm of probabilities. Return Y that maximizes log.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514735" y="1524000"/>
            <a:ext cx="4847955" cy="572567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0" y="5562600"/>
                <a:ext cx="11963400" cy="83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spam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gary</m:t>
                          </m:r>
                          <m:r>
                            <a:rPr lang="en-US" sz="2400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would</m:t>
                          </m:r>
                          <m:r>
                            <a:rPr lang="en-US" sz="2400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,…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spam</m:t>
                              </m:r>
                            </m:e>
                          </m:d>
                        </m:e>
                      </m:func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gary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spam</m:t>
                              </m:r>
                            </m:e>
                          </m:d>
                        </m:e>
                      </m:func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would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spam</m:t>
                              </m:r>
                            </m:e>
                          </m:d>
                        </m:e>
                      </m:func>
                      <m:r>
                        <a:rPr lang="en-US" sz="2400" b="0" i="0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kern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562600"/>
                <a:ext cx="11963400" cy="838200"/>
              </a:xfrm>
              <a:prstGeom prst="rect">
                <a:avLst/>
              </a:prstGeom>
              <a:blipFill rotWithShape="0">
                <a:blip r:embed="rId4"/>
                <a:stretch>
                  <a:fillRect l="-30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79095" y="6019800"/>
                <a:ext cx="11963400" cy="83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ham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gary</m:t>
                          </m:r>
                          <m:r>
                            <a:rPr lang="en-US" sz="2400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would</m:t>
                          </m:r>
                          <m:r>
                            <a:rPr lang="en-US" sz="2400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,…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ham</m:t>
                              </m:r>
                            </m:e>
                          </m:d>
                        </m:e>
                      </m:func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+ </m:t>
                      </m:r>
                      <m:func>
                        <m:func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gary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ham</m:t>
                              </m:r>
                            </m:e>
                          </m:d>
                        </m:e>
                      </m:func>
                      <m:r>
                        <a:rPr lang="en-US" sz="2400" b="0" i="0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+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 ker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would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 ker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ham</m:t>
                              </m:r>
                            </m:e>
                          </m:d>
                        </m:e>
                      </m:func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+…</m:t>
                      </m:r>
                    </m:oMath>
                  </m:oMathPara>
                </a14:m>
                <a:endParaRPr lang="en-US" sz="2400" kern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095" y="6019800"/>
                <a:ext cx="11963400" cy="838200"/>
              </a:xfrm>
              <a:prstGeom prst="rect">
                <a:avLst/>
              </a:prstGeom>
              <a:blipFill rotWithShape="0">
                <a:blip r:embed="rId5"/>
                <a:stretch>
                  <a:fillRect t="-57664" b="-2700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 bwMode="auto">
              <a:xfrm>
                <a:off x="762000" y="2677242"/>
                <a:ext cx="10597590" cy="83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spam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gary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would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you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,…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spam</m:t>
                          </m:r>
                        </m:e>
                      </m:d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gary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spam</m:t>
                          </m:r>
                        </m:e>
                      </m:d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would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spam</m:t>
                          </m:r>
                        </m:e>
                      </m:d>
                      <m:r>
                        <a:rPr lang="en-US" sz="2400" b="0" i="0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kern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677242"/>
                <a:ext cx="10597590" cy="8382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843990" y="3164758"/>
                <a:ext cx="10515600" cy="83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ham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gary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would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you</m:t>
                      </m:r>
                      <m:r>
                        <a:rPr lang="en-US" sz="2400" kern="0">
                          <a:solidFill>
                            <a:schemeClr val="tx1"/>
                          </a:solidFill>
                          <a:latin typeface="Cambria Math" charset="0"/>
                        </a:rPr>
                        <m:t>,…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ham</m:t>
                          </m:r>
                        </m:e>
                      </m:d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⋅ 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gary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ham</m:t>
                          </m:r>
                        </m:e>
                      </m:d>
                      <m:r>
                        <a:rPr lang="en-US" sz="2400" b="0" i="0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 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would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ham</m:t>
                          </m:r>
                        </m:e>
                      </m:d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⋅…</m:t>
                      </m:r>
                    </m:oMath>
                  </m:oMathPara>
                </a14:m>
                <a:endParaRPr lang="en-US" sz="2400" kern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990" y="3164758"/>
                <a:ext cx="10515600" cy="838200"/>
              </a:xfrm>
              <a:prstGeom prst="rect">
                <a:avLst/>
              </a:prstGeom>
              <a:blipFill rotWithShape="0">
                <a:blip r:embed="rId7"/>
                <a:stretch>
                  <a:fillRect t="-56522" b="-268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2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592"/>
  <p:tag name="DEFAULTHEIGHT" val="4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298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, W_1 \ldots W_n) = P(Y) \prod_i P(W_i |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47"/>
  <p:tag name="PICTUREFILESIZE" val="191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Y}, \mbox{F}_1 \ldots \mbox{F}_n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8"/>
  <p:tag name="PICTUREFILESIZE" val="555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Y}) \prod_i P(\mbox{F}_i | \mbox{Y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920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, f_1 \ldots f_n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6"/>
  <p:tag name="PICTUREFILESIZE" val="64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eft[&#10;\begin{array}{c}&#10;P(y_1, f_1 \ldots f_n)\\&#10;P(y_2, f_1 \ldots f_n)\\&#10;\vdots\\&#10;P(y_k, f_1 \ldots f_n)\\&#10;\end{array}&#10;\right]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8"/>
  <p:tag name="PICTUREFILESIZE" val="2232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eft[&#10;\begin{array}{c}&#10;P(f_1) \prod_i P(f_i | y_1)\\&#10;P(f_2) \prod_i P(f_i | y_2)\\&#10;\vdots\\&#10;P(f_k) \prod_i P(f_i | y_k)\\&#10;\end{array}&#10;\right]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4"/>
  <p:tag name="PICTUREFILESIZE" val="3077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f_1 \ldots f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7"/>
  <p:tag name="PICTUREFILESIZE" val="484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 | f_1 \ldots f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0"/>
  <p:tag name="PICTUREFILESIZE" val="62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eft[&#10;\begin{array}{c}&#10;P(y_1, f_1 \ldots f_n)\\&#10;P(y_2, f_1 \ldots f_n)\\&#10;\vdots\\&#10;P(y_k, f_1 \ldots f_n)\\&#10;\end{array}&#10;\right]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8"/>
  <p:tag name="PICTUREFILESIZE" val="2232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\mathrm{ML}(x) = \frac{\mbox{count}(x)}{\mbox{total samples}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0"/>
  <p:tag name="PICTUREFILESIZE" val="168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\mathrm{ML}(x) = \frac{\mbox{count}(x)}{\mbox{total samples}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0"/>
  <p:tag name="PICTUREFILESIZE" val="1687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[&#10;P_\mathrm{ML}(\mbox{\textcolor{red}{r}}) = 2/3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997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\mathrm{ML}(x) = \frac{\mbox{count}(x)}{\mbox{total samples}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0"/>
  <p:tag name="PICTUREFILESIZE" val="168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[&#10;P_\mathrm{ML}(\mbox{\textcolor{red}{r}}) = 2/3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99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box{features}, C=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3"/>
  <p:tag name="PICTUREFILESIZE" val="877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box{features}, C=3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3"/>
  <p:tag name="PICTUREFILESIZE" val="888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=2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5"/>
  <p:tag name="PICTUREFILESIZE" val="598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=3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5"/>
  <p:tag name="PICTUREFILESIZE" val="610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2) = 0.01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99"/>
  <p:tag name="PICTUREFILESIZE" val="827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3) = 0.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07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ff}| C=2) = 0.1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9"/>
  <p:tag name="PICTUREFILESIZE" val="767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ff}| C=3) = 0.7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90"/>
  <p:tag name="PICTUREFILESIZE" val="812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2) = 0.1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5"/>
  <p:tag name="PICTUREFILESIZE" val="753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3) = 0.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38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2) = 0.8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37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3) = 0.8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52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P(W | \mbox{ham})}{P(W | \mbox{spam}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8"/>
  <p:tag name="PICTUREFILESIZE" val="1297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P(W | \mbox{spam})}{P(W | \mbox{ham}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8"/>
  <p:tag name="PICTUREFILESIZE" val="1298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\mathrm{ML}(x) = \frac{\mbox{count}(x)}{\mbox{total samples}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0"/>
  <p:tag name="PICTUREFILESIZE" val="168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theta_{ML} = \argmax_\theta P({\bf X}|\thet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0"/>
  <p:tag name="PICTUREFILESIZE" val="1338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phantom{\theta_{ML}} = \argmax_\theta \prod_i P_\theta(X_i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94"/>
  <p:tag name="PICTUREFILESIZE" val="1244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theta_{MAP} = \argmax_\theta P(\theta | {\bf X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35"/>
  <p:tag name="PICTUREFILESIZE" val="1426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phantom{\theta_{MAP}} = \argmax_\theta P({\bf X} | \theta) P(\theta) / P({\bf X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83"/>
  <p:tag name="PICTUREFILESIZE" val="1685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phantom{\theta_{MAP}} = \argmax_\theta P({\bf X} | \theta) P(\thet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305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\frac{c(x)+1}{N + 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8"/>
  <p:tag name="PICTUREFILESIZE" val="755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ML}(X) = \left\langle \frac{2}{3}, \frac{1}{3} \right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77"/>
  <p:tag name="PICTUREFILESIZE" val="1269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}(X) = \left\langle \frac{3}{5}, \frac{2}{5} \right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5"/>
  <p:tag name="PICTUREFILESIZE" val="1320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}(x) = \frac{c(x)+1}{\sum_x [ c(x) + 1]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0"/>
  <p:tag name="PICTUREFILESIZE" val="160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1}(X) = \left\langle \frac{3}{5}, \frac{2}{5} \right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97"/>
  <p:tag name="PICTUREFILESIZE" val="138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100}(X) = \left\langle \frac{102}{203}, \frac{101}{203} \right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67"/>
  <p:tag name="PICTUREFILESIZE" val="181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0}(X) = \left\langle \frac{2}{3}, \frac{1}{3} \right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97"/>
  <p:tag name="PICTUREFILESIZE" val="1391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k}(x|y) = \frac{c(x,y)+k}{c(y) + k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6"/>
  <p:tag name="PICTUREFILESIZE" val="2096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k}(x) = \frac{c(x)+k}{N + k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8"/>
  <p:tag name="PICTUREFILESIZE" val="162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IN}(x|y) = \alpha \hat{P}(x|y) + (1.0 - \alpha)\hat{P}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1"/>
  <p:tag name="PICTUREFILESIZE" val="1895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P(W | \mbox{ham})}{P(W | \mbox{spam}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8"/>
  <p:tag name="PICTUREFILESIZE" val="1297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P(W | \mbox{spam})}{P(W | \mbox{ham}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8"/>
  <p:tag name="PICTUREFILESIZE" val="1298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k}(x|y) = \frac{c(x,y)+k}{c(y) + k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6"/>
  <p:tag name="PICTUREFILESIZE" val="2096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k}(x) = \frac{c(x)+k}{N + k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8"/>
  <p:tag name="PICTUREFILESIZE" val="162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k}(x|y) = \frac{c(x,y)+k}{c(y) + k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6"/>
  <p:tag name="PICTUREFILESIZE" val="209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, W_1 \ldots W_n) = P(Y) \prod_i P(W_i |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47"/>
  <p:tag name="PICTUREFILESIZE" val="1919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k}(x) = \frac{c(x)+k}{N + k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8"/>
  <p:tag name="PICTUREFILESIZE" val="162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graphicx}&#10;\begin{document}&#10;\def\argmax{\mathop{\rm arg\,max}}&#10;\rotatebox{0}{$k$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9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graphicx}&#10;\begin{document}&#10;\def\argmax{\mathop{\rm arg\,max}}&#10;\rotatebox{0}{$k$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9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mbox{confidence}(x) = \max_y P(y|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7"/>
  <p:tag name="PICTUREFILESIZE" val="1578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P(y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3"/>
  <p:tag name="PICTUREFILESIZE" val="415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W | \mbox{spam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5"/>
  <p:tag name="PICTUREFILESIZE" val="674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P(y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3"/>
  <p:tag name="PICTUREFILESIZE" val="415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P(y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3"/>
  <p:tag name="PICTUREFILESIZE" val="415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precis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7"/>
  <p:tag name="PICTUREFILESIZE" val="401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0}{recall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26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_1 = \frac{2}{1/p+1/r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2"/>
  <p:tag name="PICTUREFILESIZE" val="684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p=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52"/>
  <p:tag name="PICTUREFILESIZE" val="169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rightarrow \langle F_{0,0} = 0 \,\,\, F_{0,1} = 0 \,\,\, F_{0,2} = 1 \,\,\, F_{0,3} = 1 \,\,\, F_{0,4} = 0 \,\,\, \ldots  F_{15,15} = 0 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42"/>
  <p:tag name="PICTUREFILESIZE" val="2152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W | \mbox{ham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05"/>
  <p:tag name="PICTUREFILESIZE" val="573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 | F_{0,0} \ldots F_{15,15}) \propto P(Y) \prod_{i,j} P(F_{i,j} |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7"/>
  <p:tag name="PICTUREFILESIZE" val="2082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, W_1 \ldots W_n) = P(Y) \prod_i P(W_i |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47"/>
  <p:tag name="PICTUREFILESIZE" val="1919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55224</TotalTime>
  <Words>4175</Words>
  <Application>Microsoft Macintosh PowerPoint</Application>
  <PresentationFormat>Widescreen</PresentationFormat>
  <Paragraphs>1019</Paragraphs>
  <Slides>65</Slides>
  <Notes>5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Calibri</vt:lpstr>
      <vt:lpstr>Cambria Math</vt:lpstr>
      <vt:lpstr>Courier New</vt:lpstr>
      <vt:lpstr>Helvetica</vt:lpstr>
      <vt:lpstr>Symbol</vt:lpstr>
      <vt:lpstr>Verdana</vt:lpstr>
      <vt:lpstr>Wingdings</vt:lpstr>
      <vt:lpstr>Arial</vt:lpstr>
      <vt:lpstr>dan-berkeley-nlp-v1</vt:lpstr>
      <vt:lpstr>Announcements</vt:lpstr>
      <vt:lpstr>CS 188: Artificial Intelligence </vt:lpstr>
      <vt:lpstr>Challenge: Spam Detection</vt:lpstr>
      <vt:lpstr>Challenge: Spam Detection</vt:lpstr>
      <vt:lpstr>Challenge: Spam Detection</vt:lpstr>
      <vt:lpstr>Challenge: Spam Detection</vt:lpstr>
      <vt:lpstr>Challenge: Spam Detection</vt:lpstr>
      <vt:lpstr>Inference Example: Spam Filtering</vt:lpstr>
      <vt:lpstr>Inference Example: Spam Filtering</vt:lpstr>
      <vt:lpstr>Inference Example: Spam Filtering</vt:lpstr>
      <vt:lpstr>Machine Learning</vt:lpstr>
      <vt:lpstr>Classification</vt:lpstr>
      <vt:lpstr>Example: Spam Filter</vt:lpstr>
      <vt:lpstr>Example: Digit Recognition</vt:lpstr>
      <vt:lpstr>Other Classification Tasks</vt:lpstr>
      <vt:lpstr>Model-Based Classification</vt:lpstr>
      <vt:lpstr>Model-Based Classification</vt:lpstr>
      <vt:lpstr>Naïve Bayes</vt:lpstr>
      <vt:lpstr>Naïve Bayes for Digits</vt:lpstr>
      <vt:lpstr>Example: Parameters for Naïve Bayes for Digits</vt:lpstr>
      <vt:lpstr>Naïve Bayes for Digits</vt:lpstr>
      <vt:lpstr>Naïve Bayes for Digits</vt:lpstr>
      <vt:lpstr>Naïve Bayes for Digits</vt:lpstr>
      <vt:lpstr>Effect of Equal CPTs</vt:lpstr>
      <vt:lpstr>General Naïve Bayes</vt:lpstr>
      <vt:lpstr>General Inference for Naïve Bayes (a la warmup)</vt:lpstr>
      <vt:lpstr>General Naïve Bayes</vt:lpstr>
      <vt:lpstr>Parameter Estimation</vt:lpstr>
      <vt:lpstr>Parameter Estimation</vt:lpstr>
      <vt:lpstr>Parameter Estimation</vt:lpstr>
      <vt:lpstr>Parameter Estimation</vt:lpstr>
      <vt:lpstr>Maximum Likelihood Estimation Dangers</vt:lpstr>
      <vt:lpstr>Maximum Likelihood Estimation Dangers</vt:lpstr>
      <vt:lpstr>Generalization and Overfitting</vt:lpstr>
      <vt:lpstr>Overfitting (Intuitively)</vt:lpstr>
      <vt:lpstr>Example: Overfitting Classifier for Digits</vt:lpstr>
      <vt:lpstr>Example 2: Overfitting Classifier for Email</vt:lpstr>
      <vt:lpstr>Generalization and Overfitting</vt:lpstr>
      <vt:lpstr>Smoothing</vt:lpstr>
      <vt:lpstr>Maximum Likelihood?</vt:lpstr>
      <vt:lpstr>Unseen Events</vt:lpstr>
      <vt:lpstr>Laplace Smoothing</vt:lpstr>
      <vt:lpstr>Laplace Smoothing</vt:lpstr>
      <vt:lpstr>Estimation: Linear Interpolation* </vt:lpstr>
      <vt:lpstr>Real NB: Smoothing</vt:lpstr>
      <vt:lpstr>Training and Testing</vt:lpstr>
      <vt:lpstr>Important Concepts</vt:lpstr>
      <vt:lpstr>Tuning</vt:lpstr>
      <vt:lpstr>Tuning on Held-Out Data</vt:lpstr>
      <vt:lpstr>Tuning on Held-Out Data (Example)</vt:lpstr>
      <vt:lpstr>Tuning on Held-Out Data (Example)</vt:lpstr>
      <vt:lpstr>Tuning on Held-Out Data</vt:lpstr>
      <vt:lpstr>Tuning on Held-Out Data</vt:lpstr>
      <vt:lpstr>Features (time permitting)</vt:lpstr>
      <vt:lpstr>Errors, and What to Do</vt:lpstr>
      <vt:lpstr>What to Do About Errors?</vt:lpstr>
      <vt:lpstr>Summary</vt:lpstr>
      <vt:lpstr>Baselines</vt:lpstr>
      <vt:lpstr>Confidences from a Classifier</vt:lpstr>
      <vt:lpstr>Next Time: Perceptron!</vt:lpstr>
      <vt:lpstr>Precision vs. Recall</vt:lpstr>
      <vt:lpstr>Precision vs. Recall</vt:lpstr>
      <vt:lpstr>Naïve Bayes for Digits</vt:lpstr>
      <vt:lpstr>PowerPoint Presentation</vt:lpstr>
      <vt:lpstr>Naïve Bayes for Text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JOSH HUG</cp:lastModifiedBy>
  <cp:revision>2796</cp:revision>
  <cp:lastPrinted>2016-11-01T15:31:03Z</cp:lastPrinted>
  <dcterms:created xsi:type="dcterms:W3CDTF">2004-08-27T04:16:05Z</dcterms:created>
  <dcterms:modified xsi:type="dcterms:W3CDTF">2016-11-01T16:01:03Z</dcterms:modified>
</cp:coreProperties>
</file>